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92" r:id="rId1"/>
  </p:sldMasterIdLst>
  <p:notesMasterIdLst>
    <p:notesMasterId r:id="rId22"/>
  </p:notesMasterIdLst>
  <p:sldIdLst>
    <p:sldId id="260" r:id="rId2"/>
    <p:sldId id="261" r:id="rId3"/>
    <p:sldId id="262" r:id="rId4"/>
    <p:sldId id="264" r:id="rId5"/>
    <p:sldId id="263" r:id="rId6"/>
    <p:sldId id="268" r:id="rId7"/>
    <p:sldId id="265" r:id="rId8"/>
    <p:sldId id="266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78" r:id="rId19"/>
    <p:sldId id="279" r:id="rId20"/>
    <p:sldId id="280" r:id="rId21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FC8DBE97-26FB-ED44-A4F2-C0D45F581441}">
          <p14:sldIdLst>
            <p14:sldId id="260"/>
            <p14:sldId id="261"/>
            <p14:sldId id="262"/>
          </p14:sldIdLst>
        </p14:section>
        <p14:section name="Генерация" id="{713F9104-39A1-BE40-A77B-191A84F2EF51}">
          <p14:sldIdLst>
            <p14:sldId id="264"/>
            <p14:sldId id="263"/>
            <p14:sldId id="268"/>
            <p14:sldId id="265"/>
            <p14:sldId id="266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6"/>
            <p14:sldId id="278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ED2CEE-0C76-BB47-B609-EC5E91C7D320}" v="299" dt="2022-06-17T10:12:53.93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73927"/>
  </p:normalViewPr>
  <p:slideViewPr>
    <p:cSldViewPr snapToGrid="0" snapToObjects="1">
      <p:cViewPr>
        <p:scale>
          <a:sx n="60" d="100"/>
          <a:sy n="60" d="100"/>
        </p:scale>
        <p:origin x="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рамках данной работы рассмотрены различные механизмы позволяющие реализовать правдоподобную симуляцию боевых действий с участием 2х и более  участников или групп участников. Так же с использованием сетевых модулей реализованных Лебедевым А.Г. в его </a:t>
            </a:r>
            <a:r>
              <a:rPr lang="ru-RU" dirty="0" err="1"/>
              <a:t>вкр</a:t>
            </a:r>
            <a:r>
              <a:rPr lang="ru-RU" dirty="0"/>
              <a:t>, данная система может применятся для дистанционного взаимодействия</a:t>
            </a:r>
          </a:p>
          <a:p>
            <a:r>
              <a:rPr lang="ru-RU" dirty="0"/>
              <a:t>Подготовил ……</a:t>
            </a:r>
          </a:p>
          <a:p>
            <a:r>
              <a:rPr lang="ru-RU" dirty="0"/>
              <a:t>Продукт реализован совместно с …..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041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Изучение математических моделей позволяющих приблизить компьютерную симуляцию к реальной физической модели.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200" dirty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Для рассмотрения взаимодействия небольших подконтрольных одному человеку групп войск нам вполне хватит двух измерений, но для повышения сложности столкновения и увеличения вариативности решений для каждого аватара каждого игрока, можно разнообразить среду создав в ландшафте холмы и/или пещеры.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В этом могут помочь математические алгоритмы.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200" dirty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В реальном мире мы сталкиваемся с различными физическими силами, такими как Сила тяжести (или закон всемирного тяготения</a:t>
            </a:r>
            <a:r>
              <a:rPr lang="en-US" sz="2200" dirty="0">
                <a:effectLst/>
                <a:latin typeface="+mn-lt"/>
                <a:ea typeface="+mn-ea"/>
                <a:cs typeface="+mn-cs"/>
                <a:sym typeface="Helvetica Neue"/>
              </a:rPr>
              <a:t>), </a:t>
            </a: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не заметная для нас но существующая в любой среде архимедова сила, или сила трения и сопротивления среды. Часть этих сил незаметны и не значительны для человека в его повседневной жизни, но важны например для летящего снаряда.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200" dirty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Снаряды в зависимости от своего тротилового эквивалента и типа почвы в которую они попадают, оставляют различного размера(радиуса и глубины) воронки, и </a:t>
            </a:r>
            <a:r>
              <a:rPr lang="ru-RU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данны</a:t>
            </a: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 параметр также желательно  приблизить к </a:t>
            </a:r>
            <a:r>
              <a:rPr lang="ru-RU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реальностию</a:t>
            </a:r>
            <a:endParaRPr lang="ru-RU" sz="220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0548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реализации полного проекта использовался </a:t>
            </a:r>
            <a:r>
              <a:rPr lang="ru-RU" dirty="0" err="1"/>
              <a:t>объектно</a:t>
            </a:r>
            <a:r>
              <a:rPr lang="ru-RU" dirty="0"/>
              <a:t> ориентированный язык программирования </a:t>
            </a:r>
            <a:r>
              <a:rPr lang="en-US" dirty="0" err="1"/>
              <a:t>c#</a:t>
            </a:r>
            <a:r>
              <a:rPr lang="ru-RU" dirty="0"/>
              <a:t> и среда разработки </a:t>
            </a:r>
            <a:r>
              <a:rPr lang="en-US" dirty="0"/>
              <a:t>unity.</a:t>
            </a:r>
            <a:endParaRPr lang="ru-RU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C# (</a:t>
            </a:r>
            <a:r>
              <a:rPr lang="ru-RU" dirty="0"/>
              <a:t>произносится си </a:t>
            </a:r>
            <a:r>
              <a:rPr lang="ru-RU" dirty="0" err="1"/>
              <a:t>шарп</a:t>
            </a:r>
            <a:r>
              <a:rPr lang="ru-RU" dirty="0"/>
              <a:t>) — объектно-ориентированный язык программирования. Разработан в 1998—2001 годах группой инженеров компании </a:t>
            </a:r>
            <a:r>
              <a:rPr lang="en-US" dirty="0"/>
              <a:t>Microsoft </a:t>
            </a:r>
            <a:r>
              <a:rPr lang="ru-RU" dirty="0"/>
              <a:t>под руководством Андерса </a:t>
            </a:r>
            <a:r>
              <a:rPr lang="ru-RU" dirty="0" err="1"/>
              <a:t>Хейлсберга</a:t>
            </a:r>
            <a:r>
              <a:rPr lang="ru-RU" dirty="0"/>
              <a:t> и Скотта </a:t>
            </a:r>
            <a:r>
              <a:rPr lang="ru-RU" dirty="0" err="1"/>
              <a:t>Вильтаумота</a:t>
            </a:r>
            <a:r>
              <a:rPr lang="ru-RU" dirty="0"/>
              <a:t>[6] как язык разработки приложений для платформы </a:t>
            </a:r>
            <a:r>
              <a:rPr lang="en-US" dirty="0"/>
              <a:t>Microsoft .NET Framework </a:t>
            </a:r>
            <a:r>
              <a:rPr lang="ru-RU" dirty="0"/>
              <a:t>и .</a:t>
            </a:r>
            <a:r>
              <a:rPr lang="en-US" dirty="0"/>
              <a:t>NET Core. </a:t>
            </a:r>
            <a:r>
              <a:rPr lang="ru-RU" dirty="0"/>
              <a:t>Впоследствии был стандартизирован как </a:t>
            </a:r>
            <a:r>
              <a:rPr lang="en-US" dirty="0"/>
              <a:t>ECMA-334 </a:t>
            </a:r>
            <a:r>
              <a:rPr lang="ru-RU" dirty="0"/>
              <a:t>и </a:t>
            </a:r>
            <a:r>
              <a:rPr lang="en-US" dirty="0"/>
              <a:t>ISO/IEC 23270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.Net</a:t>
            </a:r>
            <a:r>
              <a:rPr lang="en-US" dirty="0"/>
              <a:t> </a:t>
            </a:r>
            <a:r>
              <a:rPr lang="ru-RU" dirty="0"/>
              <a:t>кроссплатформенная программная платформа использующая </a:t>
            </a:r>
            <a:r>
              <a:rPr lang="ru-RU" dirty="0" err="1"/>
              <a:t>C</a:t>
            </a:r>
            <a:r>
              <a:rPr lang="en-US" dirty="0"/>
              <a:t>LR </a:t>
            </a:r>
            <a:r>
              <a:rPr lang="en-US" dirty="0" err="1"/>
              <a:t>и</a:t>
            </a:r>
            <a:r>
              <a:rPr lang="ru-RU" dirty="0"/>
              <a:t> взаимодействующая с различными языками </a:t>
            </a:r>
            <a:r>
              <a:rPr lang="ru-RU" dirty="0" err="1"/>
              <a:t>програмирования</a:t>
            </a:r>
            <a:endParaRPr lang="en-US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Unity – </a:t>
            </a:r>
            <a:r>
              <a:rPr lang="ru-RU" dirty="0"/>
              <a:t>это среда разработки содержащая в себе  базовые объекты позволяющие быстро реализовывать виртуальные пространства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2304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b="1" dirty="0">
                <a:effectLst/>
                <a:latin typeface="+mn-lt"/>
                <a:ea typeface="+mn-ea"/>
                <a:cs typeface="+mn-cs"/>
                <a:sym typeface="Helvetica Neue"/>
              </a:rPr>
              <a:t>Процедурная генерация </a:t>
            </a: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(англ. </a:t>
            </a:r>
            <a:r>
              <a:rPr lang="en" sz="2200" dirty="0">
                <a:effectLst/>
                <a:latin typeface="+mn-lt"/>
                <a:ea typeface="+mn-ea"/>
                <a:cs typeface="+mn-cs"/>
                <a:sym typeface="Helvetica Neue"/>
              </a:rPr>
              <a:t>procedural generation, </a:t>
            </a: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сокр. </a:t>
            </a:r>
            <a:r>
              <a:rPr lang="en" sz="2200" dirty="0">
                <a:effectLst/>
                <a:latin typeface="+mn-lt"/>
                <a:ea typeface="+mn-ea"/>
                <a:cs typeface="+mn-cs"/>
                <a:sym typeface="Helvetica Neue"/>
              </a:rPr>
              <a:t>PCG) — </a:t>
            </a: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автоматическое создание цифрового контента с помощью алгоритмов. </a:t>
            </a:r>
            <a:r>
              <a:rPr lang="en" sz="2200" dirty="0">
                <a:effectLst/>
                <a:latin typeface="+mn-lt"/>
                <a:ea typeface="+mn-ea"/>
                <a:cs typeface="+mn-cs"/>
                <a:sym typeface="Helvetica Neue"/>
              </a:rPr>
              <a:t>PCG </a:t>
            </a: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представляет </a:t>
            </a:r>
            <a:r>
              <a:rPr lang="ru-RU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собои</a:t>
            </a: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̆ программное обеспечение, которое может создавать </a:t>
            </a:r>
            <a:r>
              <a:rPr lang="ru-RU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цифровои</a:t>
            </a: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̆ контент самостоятельно, или совместно при </a:t>
            </a:r>
            <a:r>
              <a:rPr lang="ru-RU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взаимодействии</a:t>
            </a:r>
            <a:r>
              <a:rPr lang="ru-RU" sz="2200" dirty="0">
                <a:effectLst/>
                <a:latin typeface="+mn-lt"/>
                <a:ea typeface="+mn-ea"/>
                <a:cs typeface="+mn-cs"/>
                <a:sym typeface="Helvetica Neue"/>
              </a:rPr>
              <a:t> с пользователем или разработчиком.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7808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Шум </a:t>
            </a:r>
            <a:r>
              <a:rPr lang="ru-RU" dirty="0" err="1"/>
              <a:t>Перлинва</a:t>
            </a:r>
            <a:r>
              <a:rPr lang="ru-RU" dirty="0"/>
              <a:t> - </a:t>
            </a:r>
            <a:r>
              <a:rPr lang="ru-RU" dirty="0" err="1"/>
              <a:t>математическии</a:t>
            </a:r>
            <a:r>
              <a:rPr lang="ru-RU" dirty="0"/>
              <a:t>̆ алгоритм по генерированию </a:t>
            </a:r>
            <a:r>
              <a:rPr lang="ru-RU" dirty="0" err="1"/>
              <a:t>процедурнои</a:t>
            </a:r>
            <a:r>
              <a:rPr lang="ru-RU" dirty="0"/>
              <a:t>̆ текстуры </a:t>
            </a:r>
            <a:r>
              <a:rPr lang="ru-RU" dirty="0" err="1"/>
              <a:t>псевдо-случайным</a:t>
            </a:r>
            <a:r>
              <a:rPr lang="ru-RU" dirty="0"/>
              <a:t> методом. Используется в </a:t>
            </a:r>
            <a:r>
              <a:rPr lang="ru-RU" dirty="0" err="1"/>
              <a:t>компьютернои</a:t>
            </a:r>
            <a:r>
              <a:rPr lang="ru-RU" dirty="0"/>
              <a:t>̆ графике для увеличения реализма или </a:t>
            </a:r>
            <a:r>
              <a:rPr lang="ru-RU" dirty="0" err="1"/>
              <a:t>графическои</a:t>
            </a:r>
            <a:r>
              <a:rPr lang="ru-RU" dirty="0"/>
              <a:t>̆ сложности поверхности геометрических объектов. </a:t>
            </a:r>
          </a:p>
          <a:p>
            <a:endParaRPr lang="ru-RU" dirty="0"/>
          </a:p>
          <a:p>
            <a:r>
              <a:rPr lang="ru-RU" dirty="0"/>
              <a:t>Шум Перлина это градиентный шум представляющий на выходе матрицу дробных значений от -1 до 1 или от 0 до 1</a:t>
            </a:r>
          </a:p>
          <a:p>
            <a:r>
              <a:rPr lang="ru-RU" dirty="0"/>
              <a:t>Значения строки данной матрицы можно использовать для определения высоты ландшафта на плоскости в определенной координате на прямой</a:t>
            </a:r>
          </a:p>
        </p:txBody>
      </p:sp>
    </p:spTree>
    <p:extLst>
      <p:ext uri="{BB962C8B-B14F-4D97-AF65-F5344CB8AC3E}">
        <p14:creationId xmlns:p14="http://schemas.microsoft.com/office/powerpoint/2010/main" val="33754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коде видно что сначала мы вычисляем углы сетки округляя входные координаты</a:t>
            </a:r>
          </a:p>
          <a:p>
            <a:r>
              <a:rPr lang="ru-RU" dirty="0"/>
              <a:t>Далее вычисляются значения градиентов в углах сетки после чего задаются вектора к начальной точке</a:t>
            </a:r>
          </a:p>
          <a:p>
            <a:r>
              <a:rPr lang="ru-RU" dirty="0"/>
              <a:t>После чего вычисляются значения в точках сетки с помощью скалярного произведения, Мы можем применить вышеописанные модификации к координатам точки в ячейке сетки, что не обязательно</a:t>
            </a:r>
          </a:p>
          <a:p>
            <a:r>
              <a:rPr lang="ru-RU" dirty="0"/>
              <a:t>Ну и Финальным этапом мы применяем билинейное сглаживание рассмотрим его далее</a:t>
            </a:r>
          </a:p>
        </p:txBody>
      </p:sp>
    </p:spTree>
    <p:extLst>
      <p:ext uri="{BB962C8B-B14F-4D97-AF65-F5344CB8AC3E}">
        <p14:creationId xmlns:p14="http://schemas.microsoft.com/office/powerpoint/2010/main" val="3002140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ru-RU" dirty="0"/>
              </a:p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Обычныи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̆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сглаженныи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̆ шум генерируется с использованием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дискретнои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̆ сетки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псевдослучайных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значений, и для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каждои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̆ точки происходит интерполяция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ближайших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узлов (чем ближе точка к узлу, тем ближе значение в точке к значению к узле).</a:t>
                </a:r>
                <a:b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</a:b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Для примера вычислим значение в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подобнои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̆ точке. </a:t>
                </a:r>
              </a:p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Координаты точки: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200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x</m:t>
                      </m:r>
                      <m:r>
                        <a:rPr lang="ru-RU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= 2.5</m:t>
                      </m:r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             </m:t>
                      </m:r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𝑦</m:t>
                      </m:r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=0.5</m:t>
                      </m:r>
                    </m:oMath>
                  </m:oMathPara>
                </a14:m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Целочисленные координаты точки</a:t>
                </a:r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: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𝑥</m:t>
                      </m:r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=2             </m:t>
                      </m:r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𝑦</m:t>
                      </m:r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=0</m:t>
                      </m:r>
                    </m:oMath>
                  </m:oMathPara>
                </a14:m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Координаты в </a:t>
                </a:r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“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Ячейке</a:t>
                </a:r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”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𝑥</m:t>
                      </m:r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=2.5 – 2=0.5               </m:t>
                      </m:r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𝑦</m:t>
                      </m:r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=0.5 – 0=0.5</m:t>
                      </m:r>
                    </m:oMath>
                  </m:oMathPara>
                </a14:m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 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Теперь вычислим значение шума в точке, для этого берем значения в углах верхней грани и интерполируем по координатам в ячейке,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𝑡</m:t>
                        </m:r>
                        <m:r>
                          <m:rPr>
                            <m:lit/>
                          </m:r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/</m:t>
                        </m:r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𝑏</m:t>
                        </m:r>
                      </m:sub>
                    </m:sSub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=</m:t>
                    </m:r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𝑙𝑝</m:t>
                    </m:r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+</m:t>
                    </m:r>
                    <m:d>
                      <m:d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dPr>
                      <m:e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𝑟𝑝</m:t>
                        </m:r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−</m:t>
                        </m:r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𝑙𝑝</m:t>
                        </m:r>
                      </m:e>
                    </m:d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∗</m:t>
                    </m:r>
                    <m:sSub>
                      <m:sSub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  по данной формуле считаем значения верхней и нижней грани, после чего аналогично интерполируем эти значения по вертикали: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𝑃</m:t>
                    </m:r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=</m:t>
                    </m:r>
                    <m:sSub>
                      <m:sSub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𝑏</m:t>
                        </m:r>
                      </m:sub>
                    </m:sSub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+</m:t>
                    </m:r>
                    <m:d>
                      <m:d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  <m:t>𝑡</m:t>
                            </m:r>
                          </m:sub>
                        </m:sSub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−</m:t>
                        </m:r>
                        <m:sSub>
                          <m:sSubPr>
                            <m:ctrlP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∗</m:t>
                    </m:r>
                    <m:sSub>
                      <m:sSub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𝑦</m:t>
                        </m:r>
                      </m:sub>
                    </m:sSub>
                  </m:oMath>
                </a14:m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Таким образом в точке на данном рисунке: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sSubPr>
                      <m:e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𝑡</m:t>
                        </m:r>
                      </m:sub>
                    </m:sSub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=6+</m:t>
                    </m:r>
                    <m:d>
                      <m:d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dPr>
                      <m:e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3−6</m:t>
                        </m:r>
                      </m:e>
                    </m:d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∗0.5=4,</m:t>
                    </m:r>
                  </m:oMath>
                </a14:m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𝑏</m:t>
                        </m:r>
                      </m:sub>
                    </m:sSub>
                    <m:r>
                      <a:rPr lang="en-US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=3+</m:t>
                    </m:r>
                    <m:d>
                      <m:d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dPr>
                      <m:e>
                        <m:r>
                          <a:rPr lang="en-US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4−3</m:t>
                        </m:r>
                      </m:e>
                    </m:d>
                    <m:r>
                      <a:rPr lang="en-US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∗0.5=3.5</m:t>
                    </m:r>
                  </m:oMath>
                </a14:m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𝑃</m:t>
                      </m:r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=3.5+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+mn-lt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dPr>
                        <m:e>
                          <m:r>
                            <a:rPr lang="en-US" sz="2200" i="1">
                              <a:effectLst/>
                              <a:latin typeface="+mn-lt"/>
                              <a:ea typeface="+mn-ea"/>
                              <a:cs typeface="+mn-cs"/>
                              <a:sym typeface="Helvetica Neue"/>
                            </a:rPr>
                            <m:t>4−3.5</m:t>
                          </m:r>
                        </m:e>
                      </m:d>
                      <m:r>
                        <a:rPr lang="en-US" sz="2200" i="1"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m:t>∗0.5=3.75</m:t>
                      </m:r>
                    </m:oMath>
                  </m:oMathPara>
                </a14:m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В данном случае билинейная интерполяция эффективна, но не эффектна.</a:t>
                </a:r>
              </a:p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en-US" dirty="0" err="1"/>
                  <a:t>Ш</a:t>
                </a:r>
                <a:r>
                  <a:rPr lang="ru-RU" dirty="0"/>
                  <a:t>ум Перлина в </a:t>
                </a:r>
                <a:r>
                  <a:rPr lang="en-US" dirty="0"/>
                  <a:t>unity </a:t>
                </a:r>
                <a:r>
                  <a:rPr lang="ru-RU" dirty="0"/>
                  <a:t>судя по всему реализует самую простую его версию и имеет всего два входных параметра, координаты на плоскости. </a:t>
                </a:r>
                <a:endParaRPr lang="en-US" dirty="0"/>
              </a:p>
              <a:p>
                <a:r>
                  <a:rPr lang="ru-RU" dirty="0"/>
                  <a:t>Моя реализация тоже способна выдавать подобный шум, но она обладает рядом </a:t>
                </a:r>
                <a:r>
                  <a:rPr lang="ru-RU" dirty="0" err="1"/>
                  <a:t>приемуществ</a:t>
                </a:r>
                <a:endParaRPr lang="ru-RU" dirty="0"/>
              </a:p>
            </p:txBody>
          </p:sp>
        </mc:Choice>
        <mc:Fallback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ru-RU" dirty="0"/>
              </a:p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Обычныи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̆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сглаженныи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̆ шум генерируется с использованием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дискретнои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̆ сетки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псевдослучайных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значений, и для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каждои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̆ точки происходит интерполяция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ближайших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узлов (чем ближе точка к узлу, тем ближе значение в точке к значению к узле).</a:t>
                </a:r>
                <a:b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</a:b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Для примера вычислим значение в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подобнои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̆ точке. </a:t>
                </a:r>
              </a:p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Координаты точки: </a:t>
                </a:r>
              </a:p>
              <a:p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x= 2.5</a:t>
                </a:r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            𝑦=0.5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Целочисленные координаты точки</a:t>
                </a:r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: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𝑥</a:t>
                </a:r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=2             𝑦=0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Координаты в </a:t>
                </a:r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“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Ячейке</a:t>
                </a:r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”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𝑥=2.5 – 2=0.5               𝑦=0.5 – 0=0.5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 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Теперь вычислим значение шума в точке, для этого берем значения в углах верхней грани и интерполируем по координатам в ячейке,</a:t>
                </a:r>
              </a:p>
              <a:p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𝑃_(𝑡\/𝑏)=𝑙𝑝+(𝑟𝑝−𝑙𝑝)∗𝑃_𝑥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  по данной формуле считаем значения верхней и нижней грани, после чего аналогично интерполируем эти значения по вертикали: </a:t>
                </a:r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𝑃</a:t>
                </a:r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=𝑃_𝑏+(𝑃_𝑡−𝑃_𝑏 )∗𝑃_𝑦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Таким образом в точке на данном рисунке:</a:t>
                </a:r>
              </a:p>
              <a:p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𝑃_𝑡=6+(3−6)∗0.5=4,</a:t>
                </a:r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                                       </a:t>
                </a:r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𝑃</a:t>
                </a:r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_</a:t>
                </a:r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𝑏=3+</a:t>
                </a:r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(</a:t>
                </a:r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4−3)∗0.5=3.5</a:t>
                </a:r>
                <a:r>
                  <a:rPr lang="en-US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𝑃=3.5+</a:t>
                </a:r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(</a:t>
                </a:r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4−3.5)∗0.5=3.75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В данном случае билинейная интерполяция эффективна, но не эффектна.</a:t>
                </a:r>
              </a:p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en-US" dirty="0" err="1"/>
                  <a:t>Ш</a:t>
                </a:r>
                <a:r>
                  <a:rPr lang="ru-RU" dirty="0"/>
                  <a:t>ум Перлина в </a:t>
                </a:r>
                <a:r>
                  <a:rPr lang="en-US" dirty="0"/>
                  <a:t>unity </a:t>
                </a:r>
                <a:r>
                  <a:rPr lang="ru-RU" dirty="0"/>
                  <a:t>судя по всему реализует самую простую его версию и имеет всего два входных параметра, координаты на плоскости. </a:t>
                </a:r>
                <a:endParaRPr lang="en-US" dirty="0"/>
              </a:p>
              <a:p>
                <a:r>
                  <a:rPr lang="ru-RU" dirty="0"/>
                  <a:t>Моя реализация тоже способна выдавать подобный шум, но она обладает рядом </a:t>
                </a:r>
                <a:r>
                  <a:rPr lang="ru-RU" dirty="0" err="1"/>
                  <a:t>приемуществ</a:t>
                </a:r>
                <a:endParaRPr lang="ru-RU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3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Для улучшения результата можно использовать модифицированные начальные координаты, например:</a:t>
                </a: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косинусиидальную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кривую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dPr>
                      <m:e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1−</m:t>
                        </m:r>
                        <m:r>
                          <a:rPr lang="en-US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𝑐𝑜𝑠</m:t>
                        </m:r>
                        <m:d>
                          <m:dPr>
                            <m:ctrlP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  <m:t>𝑥</m:t>
                            </m:r>
                            <m: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ru-RU" sz="2200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  <m:t>π</m:t>
                            </m:r>
                          </m:e>
                        </m:d>
                      </m:e>
                    </m:d>
                    <m:r>
                      <m:rPr>
                        <m:lit/>
                      </m:rP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/</m:t>
                    </m:r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2</m:t>
                    </m:r>
                  </m:oMath>
                </a14:m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,</a:t>
                </a: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или кубическую </a:t>
                </a:r>
                <a14:m>
                  <m:oMath xmlns:m="http://schemas.openxmlformats.org/officeDocument/2006/math"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3∗</m:t>
                    </m:r>
                    <m:sSup>
                      <m:sSup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sSupPr>
                      <m:e>
                        <m:r>
                          <a:rPr lang="en-US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𝑥</m:t>
                        </m:r>
                      </m:e>
                      <m:sup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2</m:t>
                        </m:r>
                      </m:sup>
                    </m:sSup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−2</m:t>
                    </m:r>
                    <m:sSup>
                      <m:sSup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sSupPr>
                      <m:e>
                        <m:r>
                          <a:rPr lang="en-US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𝑥</m:t>
                        </m:r>
                      </m:e>
                      <m:sup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3</m:t>
                        </m:r>
                      </m:sup>
                    </m:sSup>
                  </m:oMath>
                </a14:m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или квадратичную </a:t>
                </a:r>
                <a14:m>
                  <m:oMath xmlns:m="http://schemas.openxmlformats.org/officeDocument/2006/math"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𝑥</m:t>
                    </m:r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∗</m:t>
                    </m:r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𝑥</m:t>
                    </m:r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∗</m:t>
                    </m:r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𝑥</m:t>
                    </m:r>
                    <m:r>
                      <a:rPr lang="ru-RU" sz="2200" i="1">
                        <a:effectLst/>
                        <a:latin typeface="+mn-lt"/>
                        <a:ea typeface="+mn-ea"/>
                        <a:cs typeface="+mn-cs"/>
                        <a:sym typeface="Helvetica Neue"/>
                      </a:rPr>
                      <m:t>∗</m:t>
                    </m:r>
                    <m:d>
                      <m:dPr>
                        <m:ctrlP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</m:ctrlPr>
                      </m:dPr>
                      <m:e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𝑥</m:t>
                        </m:r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∗</m:t>
                        </m:r>
                        <m:d>
                          <m:dPr>
                            <m:ctrlP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  <m:t>𝑥</m:t>
                            </m:r>
                            <m:r>
                              <a:rPr lang="ru-RU" sz="2200" i="1">
                                <a:effectLst/>
                                <a:latin typeface="+mn-lt"/>
                                <a:ea typeface="+mn-ea"/>
                                <a:cs typeface="+mn-cs"/>
                                <a:sym typeface="Helvetica Neue"/>
                              </a:rPr>
                              <m:t>∗6−15</m:t>
                            </m:r>
                          </m:e>
                        </m:d>
                        <m:r>
                          <a:rPr lang="ru-RU" sz="2200" i="1">
                            <a:effectLst/>
                            <a:latin typeface="+mn-lt"/>
                            <a:ea typeface="+mn-ea"/>
                            <a:cs typeface="+mn-cs"/>
                            <a:sym typeface="Helvetica Neue"/>
                          </a:rPr>
                          <m:t>+10</m:t>
                        </m:r>
                      </m:e>
                    </m:d>
                  </m:oMath>
                </a14:m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endParaRPr lang="ru-RU" dirty="0"/>
              </a:p>
              <a:p>
                <a:pPr marL="0" marR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/>
                  <a:t>Другие варианты интерполяции подразумевают модифицирование локальной координаты (параметра </a:t>
                </a:r>
                <a:r>
                  <a:rPr lang="en" dirty="0"/>
                  <a:t>t) </a:t>
                </a:r>
                <a:r>
                  <a:rPr lang="ru-RU" dirty="0"/>
                  <a:t>перед интерполяцией. Получаются более плавные переходы возле граничных значений (0 и 1).</a:t>
                </a:r>
                <a:br>
                  <a:rPr lang="ru-RU" dirty="0"/>
                </a:br>
                <a:br>
                  <a:rPr lang="ru-RU" dirty="0"/>
                </a:br>
                <a:endParaRPr lang="ru-RU" dirty="0"/>
              </a:p>
            </p:txBody>
          </p:sp>
        </mc:Choice>
        <mc:Fallback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Для улучшения результата можно использовать модифицированные начальные координаты, например:</a:t>
                </a: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</a:t>
                </a:r>
                <a:r>
                  <a:rPr lang="ru-RU" sz="2200" dirty="0" err="1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косинусиидальную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 кривую </a:t>
                </a:r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(1−</a:t>
                </a:r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𝑐𝑜𝑠</a:t>
                </a:r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(𝑥∗π))\/2</a:t>
                </a:r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,</a:t>
                </a: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или кубическую </a:t>
                </a:r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3∗</a:t>
                </a:r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𝑥</a:t>
                </a:r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^2−2</a:t>
                </a:r>
                <a:r>
                  <a:rPr lang="en-US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𝑥</a:t>
                </a:r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^3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r>
                  <a:rPr lang="ru-RU" sz="2200" dirty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или квадратичную </a:t>
                </a:r>
                <a:r>
                  <a:rPr lang="ru-RU" sz="2200" i="0">
                    <a:effectLst/>
                    <a:latin typeface="+mn-lt"/>
                    <a:ea typeface="+mn-ea"/>
                    <a:cs typeface="+mn-cs"/>
                    <a:sym typeface="Helvetica Neue"/>
                  </a:rPr>
                  <a:t>𝑥∗𝑥∗𝑥∗(𝑥∗(𝑥∗6−15)+10)</a:t>
                </a:r>
                <a:endParaRPr lang="ru-RU" sz="2200" dirty="0">
                  <a:effectLst/>
                  <a:latin typeface="+mn-lt"/>
                  <a:ea typeface="+mn-ea"/>
                  <a:cs typeface="+mn-cs"/>
                  <a:sym typeface="Helvetica Neue"/>
                </a:endParaRPr>
              </a:p>
              <a:p>
                <a:endParaRPr lang="ru-RU" dirty="0"/>
              </a:p>
              <a:p>
                <a:pPr marL="0" marR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/>
                  <a:t>Другие варианты интерполяции подразумевают модифицирование локальной координаты (параметра </a:t>
                </a:r>
                <a:r>
                  <a:rPr lang="en" dirty="0"/>
                  <a:t>t) </a:t>
                </a:r>
                <a:r>
                  <a:rPr lang="ru-RU" dirty="0"/>
                  <a:t>перед интерполяцией. Получаются более плавные переходы возле граничных значений (0 и 1).</a:t>
                </a:r>
                <a:br>
                  <a:rPr lang="ru-RU" dirty="0"/>
                </a:br>
                <a:br>
                  <a:rPr lang="ru-RU" dirty="0"/>
                </a:br>
                <a:endParaRPr lang="ru-RU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48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Складываем Шум с его уменьшенной </a:t>
            </a:r>
            <a:r>
              <a:rPr lang="ru-RU" dirty="0" err="1"/>
              <a:t>копимей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934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7114033" y="1261873"/>
            <a:ext cx="10471150" cy="10458450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046" y="2196776"/>
            <a:ext cx="20636836" cy="8789976"/>
          </a:xfrm>
        </p:spPr>
        <p:txBody>
          <a:bodyPr anchor="ctr">
            <a:noAutofit/>
          </a:bodyPr>
          <a:lstStyle>
            <a:lvl1pPr algn="ctr">
              <a:defRPr sz="20000" spc="16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0091" y="11958393"/>
            <a:ext cx="16090746" cy="148455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800" baseline="0">
                <a:solidFill>
                  <a:schemeClr val="tx2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7046" y="12751358"/>
            <a:ext cx="4659444" cy="696924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60664" y="12751358"/>
            <a:ext cx="8229600" cy="69159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134437" y="12751358"/>
            <a:ext cx="4659446" cy="69159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566928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5648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712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132642" y="764772"/>
            <a:ext cx="2984264" cy="1120080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1" y="764771"/>
            <a:ext cx="16785170" cy="1120081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7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50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859" y="2147777"/>
            <a:ext cx="16374142" cy="8129254"/>
          </a:xfrm>
        </p:spPr>
        <p:txBody>
          <a:bodyPr anchor="b">
            <a:normAutofit/>
          </a:bodyPr>
          <a:lstStyle>
            <a:lvl1pPr>
              <a:defRPr sz="16800" spc="16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5860" y="10319563"/>
            <a:ext cx="14034976" cy="1902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000" b="1" i="0" cap="all" spc="800" baseline="0">
                <a:solidFill>
                  <a:schemeClr val="accent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3093" y="12751358"/>
            <a:ext cx="2987894" cy="69692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DFA1846-DA80-1C48-A609-854EA85C59AD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558128" y="12751358"/>
            <a:ext cx="8229600" cy="69159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884868" y="12751358"/>
            <a:ext cx="2975132" cy="69159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5629276" cy="13716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9219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4572000"/>
            <a:ext cx="9601200" cy="7239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95592" y="4572000"/>
            <a:ext cx="9601200" cy="7239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456" y="762001"/>
            <a:ext cx="20345400" cy="298703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3356" y="4399267"/>
            <a:ext cx="9601200" cy="126505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3800" b="1" cap="all" spc="400" baseline="0">
                <a:solidFill>
                  <a:schemeClr val="tx2"/>
                </a:solidFill>
              </a:defRPr>
            </a:lvl1pPr>
            <a:lvl2pPr marL="914400" indent="0">
              <a:buNone/>
              <a:defRPr sz="38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5818204"/>
            <a:ext cx="9601200" cy="599279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267728" y="4399267"/>
            <a:ext cx="9601200" cy="126505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3800" b="1" cap="all" spc="400" baseline="0">
                <a:solidFill>
                  <a:schemeClr val="tx2"/>
                </a:solidFill>
              </a:defRPr>
            </a:lvl1pPr>
            <a:lvl2pPr marL="914400" indent="0">
              <a:buNone/>
              <a:defRPr sz="38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267728" y="5818204"/>
            <a:ext cx="9601200" cy="599279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468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42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79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14779624" y="0"/>
            <a:ext cx="9604376" cy="13716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5769" y="914399"/>
            <a:ext cx="6184230" cy="2393342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800" b="1" i="0" cap="all" spc="6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102" y="1840754"/>
            <a:ext cx="12316836" cy="9970248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75771" y="3482672"/>
            <a:ext cx="6184230" cy="832832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2400"/>
              </a:spcBef>
              <a:buNone/>
              <a:defRPr sz="3200" baseline="0">
                <a:solidFill>
                  <a:schemeClr val="bg2"/>
                </a:solidFill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0103" y="12751358"/>
            <a:ext cx="2466710" cy="696924"/>
          </a:xfrm>
        </p:spPr>
        <p:txBody>
          <a:bodyPr/>
          <a:lstStyle/>
          <a:p>
            <a:fld id="{D0DF5E60-9974-AC48-9591-99C2BB44B7CF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07241" y="12751358"/>
            <a:ext cx="6964358" cy="6915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82028" y="12751358"/>
            <a:ext cx="2464912" cy="691592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56692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5305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6929" y="1"/>
            <a:ext cx="14711170" cy="13715998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14779624" y="0"/>
            <a:ext cx="9604376" cy="13716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56692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5767" y="914400"/>
            <a:ext cx="6184234" cy="239334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800" b="1" i="0" spc="6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75767" y="3482672"/>
            <a:ext cx="6184234" cy="8328328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2400"/>
              </a:spcBef>
              <a:buNone/>
              <a:defRPr sz="3200" baseline="0">
                <a:solidFill>
                  <a:schemeClr val="bg2"/>
                </a:solidFill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1900" y="12751358"/>
            <a:ext cx="2464912" cy="696924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07242" y="12751358"/>
            <a:ext cx="6964356" cy="6915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75136" y="12751358"/>
            <a:ext cx="2468880" cy="691592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16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3356" y="764770"/>
            <a:ext cx="20356644" cy="2984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3356" y="4572003"/>
            <a:ext cx="20356644" cy="718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03356" y="12751358"/>
            <a:ext cx="4659444" cy="6969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51358"/>
            <a:ext cx="8229600" cy="69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3" y="12751358"/>
            <a:ext cx="5638798" cy="69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1771650" cy="13716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23817072" y="0"/>
            <a:ext cx="56692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278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10200" kern="1200" cap="all" spc="4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110000"/>
        </a:lnSpc>
        <a:spcBef>
          <a:spcPts val="1400"/>
        </a:spcBef>
        <a:buClr>
          <a:schemeClr val="tx2"/>
        </a:buClr>
        <a:buFont typeface="Arial" panose="020B0604020202020204" pitchFamily="34" charset="0"/>
        <a:buChar char="•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110000"/>
        </a:lnSpc>
        <a:spcBef>
          <a:spcPts val="1400"/>
        </a:spcBef>
        <a:buClr>
          <a:schemeClr val="tx2"/>
        </a:buClr>
        <a:buFont typeface="Gill Sans MT" panose="020B0502020104020203" pitchFamily="34" charset="0"/>
        <a:buChar char="–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110000"/>
        </a:lnSpc>
        <a:spcBef>
          <a:spcPts val="14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110000"/>
        </a:lnSpc>
        <a:spcBef>
          <a:spcPts val="1400"/>
        </a:spcBef>
        <a:buClr>
          <a:schemeClr val="tx2"/>
        </a:buClr>
        <a:buFont typeface="Gill Sans MT" panose="020B0502020104020203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110000"/>
        </a:lnSpc>
        <a:spcBef>
          <a:spcPts val="14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110000"/>
        </a:lnSpc>
        <a:spcBef>
          <a:spcPts val="1400"/>
        </a:spcBef>
        <a:buClr>
          <a:schemeClr val="tx2"/>
        </a:buClr>
        <a:buFont typeface="Gill Sans MT" panose="020B0502020104020203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110000"/>
        </a:lnSpc>
        <a:spcBef>
          <a:spcPts val="14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110000"/>
        </a:lnSpc>
        <a:spcBef>
          <a:spcPts val="1400"/>
        </a:spcBef>
        <a:buClr>
          <a:schemeClr val="tx2"/>
        </a:buClr>
        <a:buFont typeface="Gill Sans MT" panose="020B0502020104020203" pitchFamily="34" charset="0"/>
        <a:buChar char="–"/>
        <a:defRPr sz="2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110000"/>
        </a:lnSpc>
        <a:spcBef>
          <a:spcPts val="1400"/>
        </a:spcBef>
        <a:buClr>
          <a:schemeClr val="tx2"/>
        </a:buClr>
        <a:buFont typeface="Arial" panose="020B0604020202020204" pitchFamily="34" charset="0"/>
        <a:buChar char="•"/>
        <a:defRPr sz="2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B0CED1-57AC-2BD2-2D3E-68855B91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086" y="2712698"/>
            <a:ext cx="17359830" cy="6202294"/>
          </a:xfrm>
        </p:spPr>
        <p:txBody>
          <a:bodyPr anchor="ctr">
            <a:normAutofit fontScale="90000"/>
          </a:bodyPr>
          <a:lstStyle/>
          <a:p>
            <a:r>
              <a:rPr lang="en" sz="12000" dirty="0">
                <a:solidFill>
                  <a:schemeClr val="tx1"/>
                </a:solidFill>
              </a:rPr>
              <a:t>C</a:t>
            </a:r>
            <a:r>
              <a:rPr lang="ru-RU" sz="12000" dirty="0" err="1">
                <a:solidFill>
                  <a:schemeClr val="tx1"/>
                </a:solidFill>
              </a:rPr>
              <a:t>имуляция</a:t>
            </a:r>
            <a:r>
              <a:rPr lang="ru-RU" sz="12000" dirty="0">
                <a:solidFill>
                  <a:schemeClr val="tx1"/>
                </a:solidFill>
              </a:rPr>
              <a:t> боевых действий с участием нескольких сторон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5A24EB-5329-315B-18B5-62A25A68F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0252" y="1556023"/>
            <a:ext cx="17346854" cy="1371662"/>
          </a:xfrm>
        </p:spPr>
        <p:txBody>
          <a:bodyPr>
            <a:noAutofit/>
          </a:bodyPr>
          <a:lstStyle/>
          <a:p>
            <a:pPr defTabSz="457200">
              <a:spcBef>
                <a:spcPts val="1200"/>
              </a:spcBef>
              <a:defRPr sz="41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 sz="2800" dirty="0">
                <a:solidFill>
                  <a:schemeClr val="tx1"/>
                </a:solidFill>
              </a:rPr>
              <a:t>МИРЭА – </a:t>
            </a:r>
            <a:r>
              <a:rPr lang="ru-RU" sz="2800" dirty="0" err="1">
                <a:solidFill>
                  <a:schemeClr val="tx1"/>
                </a:solidFill>
              </a:rPr>
              <a:t>Российскии</a:t>
            </a:r>
            <a:r>
              <a:rPr lang="ru-RU" sz="2800" dirty="0">
                <a:solidFill>
                  <a:schemeClr val="tx1"/>
                </a:solidFill>
              </a:rPr>
              <a:t>̆ </a:t>
            </a:r>
            <a:r>
              <a:rPr lang="ru-RU" sz="2800" dirty="0" err="1">
                <a:solidFill>
                  <a:schemeClr val="tx1"/>
                </a:solidFill>
              </a:rPr>
              <a:t>технологическии</a:t>
            </a:r>
            <a:r>
              <a:rPr lang="ru-RU" sz="2800" dirty="0">
                <a:solidFill>
                  <a:schemeClr val="tx1"/>
                </a:solidFill>
              </a:rPr>
              <a:t>̆ университет </a:t>
            </a:r>
          </a:p>
          <a:p>
            <a:pPr defTabSz="457200">
              <a:spcBef>
                <a:spcPts val="1200"/>
              </a:spcBef>
              <a:defRPr sz="41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 sz="2800" dirty="0"/>
              <a:t>Институт искусственного интеллекта</a:t>
            </a:r>
          </a:p>
        </p:txBody>
      </p:sp>
      <p:sp>
        <p:nvSpPr>
          <p:cNvPr id="36" name="Выполнил: ст. гр. КМБО-04-18. Валяев Н. А.…">
            <a:extLst>
              <a:ext uri="{FF2B5EF4-FFF2-40B4-BE49-F238E27FC236}">
                <a16:creationId xmlns:a16="http://schemas.microsoft.com/office/drawing/2014/main" id="{61FB4B07-6CF8-9147-D866-942B8823A38D}"/>
              </a:ext>
            </a:extLst>
          </p:cNvPr>
          <p:cNvSpPr txBox="1"/>
          <p:nvPr/>
        </p:nvSpPr>
        <p:spPr>
          <a:xfrm>
            <a:off x="6679050" y="7995745"/>
            <a:ext cx="10539215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38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Выполнил</a:t>
            </a:r>
            <a:r>
              <a:rPr dirty="0"/>
              <a:t>: </a:t>
            </a:r>
            <a:r>
              <a:rPr dirty="0" err="1"/>
              <a:t>ст</a:t>
            </a:r>
            <a:r>
              <a:rPr dirty="0"/>
              <a:t>. </a:t>
            </a:r>
            <a:r>
              <a:rPr dirty="0" err="1"/>
              <a:t>гр</a:t>
            </a:r>
            <a:r>
              <a:rPr dirty="0"/>
              <a:t>. КМБО-04-18. </a:t>
            </a:r>
            <a:r>
              <a:rPr dirty="0" err="1"/>
              <a:t>Валяев</a:t>
            </a:r>
            <a:r>
              <a:rPr dirty="0"/>
              <a:t> </a:t>
            </a:r>
            <a:r>
              <a:rPr dirty="0" err="1"/>
              <a:t>Н</a:t>
            </a:r>
            <a:r>
              <a:rPr dirty="0"/>
              <a:t>. </a:t>
            </a:r>
            <a:r>
              <a:rPr dirty="0" err="1"/>
              <a:t>А</a:t>
            </a:r>
            <a:r>
              <a:rPr dirty="0"/>
              <a:t>. </a:t>
            </a:r>
          </a:p>
          <a:p>
            <a:pPr algn="l" defTabSz="457200">
              <a:spcBef>
                <a:spcPts val="1200"/>
              </a:spcBef>
              <a:defRPr sz="38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Руководитель</a:t>
            </a:r>
            <a:r>
              <a:rPr dirty="0"/>
              <a:t>: </a:t>
            </a:r>
            <a:r>
              <a:rPr dirty="0" err="1"/>
              <a:t>старший</a:t>
            </a:r>
            <a:r>
              <a:rPr dirty="0"/>
              <a:t> </a:t>
            </a:r>
            <a:r>
              <a:rPr dirty="0" err="1"/>
              <a:t>преподаватель</a:t>
            </a:r>
            <a:r>
              <a:rPr dirty="0"/>
              <a:t> </a:t>
            </a:r>
            <a:r>
              <a:rPr dirty="0" err="1"/>
              <a:t>Митин</a:t>
            </a:r>
            <a:r>
              <a:rPr dirty="0"/>
              <a:t> А.В.</a:t>
            </a:r>
          </a:p>
        </p:txBody>
      </p:sp>
      <p:sp>
        <p:nvSpPr>
          <p:cNvPr id="38" name="Москва…">
            <a:extLst>
              <a:ext uri="{FF2B5EF4-FFF2-40B4-BE49-F238E27FC236}">
                <a16:creationId xmlns:a16="http://schemas.microsoft.com/office/drawing/2014/main" id="{E2DD1C89-B515-3765-733D-A0A79B292AFD}"/>
              </a:ext>
            </a:extLst>
          </p:cNvPr>
          <p:cNvSpPr txBox="1"/>
          <p:nvPr/>
        </p:nvSpPr>
        <p:spPr>
          <a:xfrm>
            <a:off x="11224588" y="11654021"/>
            <a:ext cx="1934825" cy="151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1200"/>
              </a:spcBef>
              <a:defRPr sz="41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Москва</a:t>
            </a:r>
            <a:r>
              <a:rPr dirty="0"/>
              <a:t> </a:t>
            </a:r>
            <a:endParaRPr lang="ru-RU" dirty="0"/>
          </a:p>
          <a:p>
            <a:pPr algn="ctr" defTabSz="457200">
              <a:spcBef>
                <a:spcPts val="1200"/>
              </a:spcBef>
              <a:defRPr sz="41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211762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4822-A175-A99A-40CC-AF8330DF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Генерации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CCED30C3-8090-3C54-AEE5-2338F3A15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12" y="3086100"/>
            <a:ext cx="19030632" cy="3241663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A2A74D-92A8-8BE1-66BB-53EE9F152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96" y="6854229"/>
            <a:ext cx="20356644" cy="60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40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5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54E4C4-AD24-8378-D1F4-C32BCA71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598" y="1608670"/>
            <a:ext cx="12681702" cy="3363418"/>
          </a:xfrm>
        </p:spPr>
        <p:txBody>
          <a:bodyPr>
            <a:normAutofit/>
          </a:bodyPr>
          <a:lstStyle/>
          <a:p>
            <a:r>
              <a:rPr lang="ru-RU" sz="9400"/>
              <a:t>Пещеры</a:t>
            </a:r>
            <a:br>
              <a:rPr lang="ru-RU" sz="9400"/>
            </a:br>
            <a:r>
              <a:rPr lang="ru-RU" sz="9400"/>
              <a:t>Клеточные автоматы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55561326-DAFB-D0E6-E88F-7110F56F9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598" y="5743964"/>
            <a:ext cx="12681710" cy="6363368"/>
          </a:xfrm>
        </p:spPr>
        <p:txBody>
          <a:bodyPr anchor="t">
            <a:normAutofit/>
          </a:bodyPr>
          <a:lstStyle/>
          <a:p>
            <a:r>
              <a:rPr lang="ru-RU" sz="3600" dirty="0">
                <a:solidFill>
                  <a:schemeClr val="tx1"/>
                </a:solidFill>
              </a:rPr>
              <a:t>Клеточный автомат — дискретная модель, изучаемая в математике, теории вычислимости, физике, теоретической биологии и микромеханике. Основой является пространство из прилегающих друг к другу клеток (ячеек), образующих решётку. Каждая клетка может находиться в одном из конечного множества состояний (например, 1 и 0)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19336" y="0"/>
            <a:ext cx="8464664" cy="740200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50232" y="0"/>
            <a:ext cx="8233770" cy="7171444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седзи, кроссворд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6154FBAE-66A0-329E-675A-290A83C28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190" y="496518"/>
            <a:ext cx="5051974" cy="4673076"/>
          </a:xfrm>
          <a:prstGeom prst="rect">
            <a:avLst/>
          </a:prstGeom>
        </p:spPr>
      </p:pic>
      <p:sp>
        <p:nvSpPr>
          <p:cNvPr id="27" name="Freeform: Shape 19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57196" y="7819904"/>
            <a:ext cx="6626804" cy="5896094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55780" y="8018204"/>
            <a:ext cx="6428222" cy="5697794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кунжут, коврик, овощ, еж&#10;&#10;Автоматически созданное описание">
            <a:extLst>
              <a:ext uri="{FF2B5EF4-FFF2-40B4-BE49-F238E27FC236}">
                <a16:creationId xmlns:a16="http://schemas.microsoft.com/office/drawing/2014/main" id="{14E34954-8DB7-F23F-5B5E-EAEBE90A1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867" y="9598080"/>
            <a:ext cx="3764446" cy="37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13F48-1C7E-7CBF-366E-11B820AB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58" y="1289050"/>
            <a:ext cx="6768658" cy="10817732"/>
          </a:xfrm>
        </p:spPr>
        <p:txBody>
          <a:bodyPr anchor="ctr">
            <a:normAutofit/>
          </a:bodyPr>
          <a:lstStyle/>
          <a:p>
            <a:r>
              <a:rPr lang="ru-RU" sz="5000" dirty="0" err="1"/>
              <a:t>Распаралеливание</a:t>
            </a:r>
            <a:r>
              <a:rPr lang="ru-RU" sz="5000" dirty="0"/>
              <a:t> </a:t>
            </a:r>
            <a:r>
              <a:rPr lang="ru-RU" sz="5000" dirty="0" err="1"/>
              <a:t>вичислений</a:t>
            </a:r>
            <a:endParaRPr lang="ru-RU" sz="5000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6C94641-BD4C-4A20-ED87-A61E8FACDA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051585"/>
              </p:ext>
            </p:extLst>
          </p:nvPr>
        </p:nvGraphicFramePr>
        <p:xfrm>
          <a:off x="11685361" y="1289050"/>
          <a:ext cx="9839780" cy="10817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942">
                  <a:extLst>
                    <a:ext uri="{9D8B030D-6E8A-4147-A177-3AD203B41FA5}">
                      <a16:colId xmlns:a16="http://schemas.microsoft.com/office/drawing/2014/main" val="3779425439"/>
                    </a:ext>
                  </a:extLst>
                </a:gridCol>
                <a:gridCol w="1450670">
                  <a:extLst>
                    <a:ext uri="{9D8B030D-6E8A-4147-A177-3AD203B41FA5}">
                      <a16:colId xmlns:a16="http://schemas.microsoft.com/office/drawing/2014/main" val="1303287189"/>
                    </a:ext>
                  </a:extLst>
                </a:gridCol>
                <a:gridCol w="1288024">
                  <a:extLst>
                    <a:ext uri="{9D8B030D-6E8A-4147-A177-3AD203B41FA5}">
                      <a16:colId xmlns:a16="http://schemas.microsoft.com/office/drawing/2014/main" val="2558936086"/>
                    </a:ext>
                  </a:extLst>
                </a:gridCol>
                <a:gridCol w="1222272">
                  <a:extLst>
                    <a:ext uri="{9D8B030D-6E8A-4147-A177-3AD203B41FA5}">
                      <a16:colId xmlns:a16="http://schemas.microsoft.com/office/drawing/2014/main" val="2628292643"/>
                    </a:ext>
                  </a:extLst>
                </a:gridCol>
                <a:gridCol w="1647923">
                  <a:extLst>
                    <a:ext uri="{9D8B030D-6E8A-4147-A177-3AD203B41FA5}">
                      <a16:colId xmlns:a16="http://schemas.microsoft.com/office/drawing/2014/main" val="537112688"/>
                    </a:ext>
                  </a:extLst>
                </a:gridCol>
                <a:gridCol w="1333011">
                  <a:extLst>
                    <a:ext uri="{9D8B030D-6E8A-4147-A177-3AD203B41FA5}">
                      <a16:colId xmlns:a16="http://schemas.microsoft.com/office/drawing/2014/main" val="2122436222"/>
                    </a:ext>
                  </a:extLst>
                </a:gridCol>
                <a:gridCol w="1865938">
                  <a:extLst>
                    <a:ext uri="{9D8B030D-6E8A-4147-A177-3AD203B41FA5}">
                      <a16:colId xmlns:a16="http://schemas.microsoft.com/office/drawing/2014/main" val="325499916"/>
                    </a:ext>
                  </a:extLst>
                </a:gridCol>
              </a:tblGrid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Тип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Сид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Ширина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Высота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Генерации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Время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3007393638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3736823349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0,333333333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2599147410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655850241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132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1,609756098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2640187325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6874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2053821570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12777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1,85874309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3136343901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1461050838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ru-RU" sz="2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0,2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1803666804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93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1882510115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2,150537634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1365655795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8157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2033514567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20004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2,452372196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3447597872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3341825375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0,375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489800993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2127398354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344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2,752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1812374909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10280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1985704791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34612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3,36692607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2697159181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61952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956453289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91056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1,469783058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2594516494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230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2391740399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3755355205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266288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3748700130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algn="l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Single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1,56E+09</a:t>
                      </a:r>
                      <a:endParaRPr lang="en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1518051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5,700786367</a:t>
                      </a:r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763" marR="20763" marT="20763" marB="0" anchor="b"/>
                </a:tc>
                <a:extLst>
                  <a:ext uri="{0D108BD9-81ED-4DB2-BD59-A6C34878D82A}">
                    <a16:rowId xmlns:a16="http://schemas.microsoft.com/office/drawing/2014/main" val="24298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787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13F48-1C7E-7CBF-366E-11B820AB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54" y="1290210"/>
            <a:ext cx="8714998" cy="2641710"/>
          </a:xfrm>
        </p:spPr>
        <p:txBody>
          <a:bodyPr>
            <a:normAutofit/>
          </a:bodyPr>
          <a:lstStyle/>
          <a:p>
            <a:r>
              <a:rPr lang="ru-RU" sz="6800"/>
              <a:t>Распаралеливание вичислений</a:t>
            </a:r>
          </a:p>
        </p:txBody>
      </p:sp>
      <p:pic>
        <p:nvPicPr>
          <p:cNvPr id="9" name="Объект 8" descr="Изображение выглядит как текст, монитор, черный, серебряный&#10;&#10;Автоматически созданное описание">
            <a:extLst>
              <a:ext uri="{FF2B5EF4-FFF2-40B4-BE49-F238E27FC236}">
                <a16:creationId xmlns:a16="http://schemas.microsoft.com/office/drawing/2014/main" id="{5F99AB99-9443-FFD9-BBE6-585103D33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488" y="4572002"/>
            <a:ext cx="9485614" cy="7273325"/>
          </a:xfrm>
        </p:spPr>
      </p:pic>
      <p:pic>
        <p:nvPicPr>
          <p:cNvPr id="7" name="Объект 6" descr="Изображение выглядит как текст, монитор, черн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410F9B5-67D2-891A-CD94-0CFCB6B45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572002"/>
            <a:ext cx="10353488" cy="727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9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5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A9924-998A-8425-2083-42EAFC49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0" y="1608670"/>
            <a:ext cx="11303000" cy="3363418"/>
          </a:xfrm>
        </p:spPr>
        <p:txBody>
          <a:bodyPr>
            <a:normAutofit/>
          </a:bodyPr>
          <a:lstStyle/>
          <a:p>
            <a:r>
              <a:rPr lang="ru-RU" sz="7900"/>
              <a:t>Результат работы Клеточного автомата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1FDC264-1201-436C-919B-101837D60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344930" cy="13716000"/>
          </a:xfrm>
          <a:custGeom>
            <a:avLst/>
            <a:gdLst>
              <a:gd name="connsiteX0" fmla="*/ 0 w 672465"/>
              <a:gd name="connsiteY0" fmla="*/ 0 h 6858000"/>
              <a:gd name="connsiteX1" fmla="*/ 496253 w 672465"/>
              <a:gd name="connsiteY1" fmla="*/ 0 h 6858000"/>
              <a:gd name="connsiteX2" fmla="*/ 497840 w 672465"/>
              <a:gd name="connsiteY2" fmla="*/ 68263 h 6858000"/>
              <a:gd name="connsiteX3" fmla="*/ 505778 w 672465"/>
              <a:gd name="connsiteY3" fmla="*/ 128588 h 6858000"/>
              <a:gd name="connsiteX4" fmla="*/ 516890 w 672465"/>
              <a:gd name="connsiteY4" fmla="*/ 180975 h 6858000"/>
              <a:gd name="connsiteX5" fmla="*/ 531178 w 672465"/>
              <a:gd name="connsiteY5" fmla="*/ 227013 h 6858000"/>
              <a:gd name="connsiteX6" fmla="*/ 547053 w 672465"/>
              <a:gd name="connsiteY6" fmla="*/ 268288 h 6858000"/>
              <a:gd name="connsiteX7" fmla="*/ 566103 w 672465"/>
              <a:gd name="connsiteY7" fmla="*/ 304800 h 6858000"/>
              <a:gd name="connsiteX8" fmla="*/ 585153 w 672465"/>
              <a:gd name="connsiteY8" fmla="*/ 342900 h 6858000"/>
              <a:gd name="connsiteX9" fmla="*/ 604203 w 672465"/>
              <a:gd name="connsiteY9" fmla="*/ 381000 h 6858000"/>
              <a:gd name="connsiteX10" fmla="*/ 620078 w 672465"/>
              <a:gd name="connsiteY10" fmla="*/ 417513 h 6858000"/>
              <a:gd name="connsiteX11" fmla="*/ 635953 w 672465"/>
              <a:gd name="connsiteY11" fmla="*/ 458788 h 6858000"/>
              <a:gd name="connsiteX12" fmla="*/ 651828 w 672465"/>
              <a:gd name="connsiteY12" fmla="*/ 504825 h 6858000"/>
              <a:gd name="connsiteX13" fmla="*/ 662940 w 672465"/>
              <a:gd name="connsiteY13" fmla="*/ 557213 h 6858000"/>
              <a:gd name="connsiteX14" fmla="*/ 669290 w 672465"/>
              <a:gd name="connsiteY14" fmla="*/ 617538 h 6858000"/>
              <a:gd name="connsiteX15" fmla="*/ 672465 w 672465"/>
              <a:gd name="connsiteY15" fmla="*/ 685800 h 6858000"/>
              <a:gd name="connsiteX16" fmla="*/ 669290 w 672465"/>
              <a:gd name="connsiteY16" fmla="*/ 754063 h 6858000"/>
              <a:gd name="connsiteX17" fmla="*/ 662940 w 672465"/>
              <a:gd name="connsiteY17" fmla="*/ 814388 h 6858000"/>
              <a:gd name="connsiteX18" fmla="*/ 651828 w 672465"/>
              <a:gd name="connsiteY18" fmla="*/ 866775 h 6858000"/>
              <a:gd name="connsiteX19" fmla="*/ 635953 w 672465"/>
              <a:gd name="connsiteY19" fmla="*/ 912813 h 6858000"/>
              <a:gd name="connsiteX20" fmla="*/ 620078 w 672465"/>
              <a:gd name="connsiteY20" fmla="*/ 954088 h 6858000"/>
              <a:gd name="connsiteX21" fmla="*/ 604203 w 672465"/>
              <a:gd name="connsiteY21" fmla="*/ 990600 h 6858000"/>
              <a:gd name="connsiteX22" fmla="*/ 585153 w 672465"/>
              <a:gd name="connsiteY22" fmla="*/ 1028700 h 6858000"/>
              <a:gd name="connsiteX23" fmla="*/ 566103 w 672465"/>
              <a:gd name="connsiteY23" fmla="*/ 1066800 h 6858000"/>
              <a:gd name="connsiteX24" fmla="*/ 547053 w 672465"/>
              <a:gd name="connsiteY24" fmla="*/ 1103313 h 6858000"/>
              <a:gd name="connsiteX25" fmla="*/ 531178 w 672465"/>
              <a:gd name="connsiteY25" fmla="*/ 1144588 h 6858000"/>
              <a:gd name="connsiteX26" fmla="*/ 516890 w 672465"/>
              <a:gd name="connsiteY26" fmla="*/ 1190625 h 6858000"/>
              <a:gd name="connsiteX27" fmla="*/ 505778 w 672465"/>
              <a:gd name="connsiteY27" fmla="*/ 1243013 h 6858000"/>
              <a:gd name="connsiteX28" fmla="*/ 497840 w 672465"/>
              <a:gd name="connsiteY28" fmla="*/ 1303338 h 6858000"/>
              <a:gd name="connsiteX29" fmla="*/ 496253 w 672465"/>
              <a:gd name="connsiteY29" fmla="*/ 1371600 h 6858000"/>
              <a:gd name="connsiteX30" fmla="*/ 497840 w 672465"/>
              <a:gd name="connsiteY30" fmla="*/ 1439863 h 6858000"/>
              <a:gd name="connsiteX31" fmla="*/ 505778 w 672465"/>
              <a:gd name="connsiteY31" fmla="*/ 1500188 h 6858000"/>
              <a:gd name="connsiteX32" fmla="*/ 516890 w 672465"/>
              <a:gd name="connsiteY32" fmla="*/ 1552575 h 6858000"/>
              <a:gd name="connsiteX33" fmla="*/ 531178 w 672465"/>
              <a:gd name="connsiteY33" fmla="*/ 1598613 h 6858000"/>
              <a:gd name="connsiteX34" fmla="*/ 547053 w 672465"/>
              <a:gd name="connsiteY34" fmla="*/ 1639888 h 6858000"/>
              <a:gd name="connsiteX35" fmla="*/ 566103 w 672465"/>
              <a:gd name="connsiteY35" fmla="*/ 1676400 h 6858000"/>
              <a:gd name="connsiteX36" fmla="*/ 585153 w 672465"/>
              <a:gd name="connsiteY36" fmla="*/ 1714500 h 6858000"/>
              <a:gd name="connsiteX37" fmla="*/ 604203 w 672465"/>
              <a:gd name="connsiteY37" fmla="*/ 1752600 h 6858000"/>
              <a:gd name="connsiteX38" fmla="*/ 620078 w 672465"/>
              <a:gd name="connsiteY38" fmla="*/ 1789113 h 6858000"/>
              <a:gd name="connsiteX39" fmla="*/ 635953 w 672465"/>
              <a:gd name="connsiteY39" fmla="*/ 1830388 h 6858000"/>
              <a:gd name="connsiteX40" fmla="*/ 651828 w 672465"/>
              <a:gd name="connsiteY40" fmla="*/ 1876425 h 6858000"/>
              <a:gd name="connsiteX41" fmla="*/ 662940 w 672465"/>
              <a:gd name="connsiteY41" fmla="*/ 1928813 h 6858000"/>
              <a:gd name="connsiteX42" fmla="*/ 669290 w 672465"/>
              <a:gd name="connsiteY42" fmla="*/ 1989138 h 6858000"/>
              <a:gd name="connsiteX43" fmla="*/ 672465 w 672465"/>
              <a:gd name="connsiteY43" fmla="*/ 2057400 h 6858000"/>
              <a:gd name="connsiteX44" fmla="*/ 669290 w 672465"/>
              <a:gd name="connsiteY44" fmla="*/ 2125663 h 6858000"/>
              <a:gd name="connsiteX45" fmla="*/ 662940 w 672465"/>
              <a:gd name="connsiteY45" fmla="*/ 2185988 h 6858000"/>
              <a:gd name="connsiteX46" fmla="*/ 651828 w 672465"/>
              <a:gd name="connsiteY46" fmla="*/ 2238375 h 6858000"/>
              <a:gd name="connsiteX47" fmla="*/ 635953 w 672465"/>
              <a:gd name="connsiteY47" fmla="*/ 2284413 h 6858000"/>
              <a:gd name="connsiteX48" fmla="*/ 620078 w 672465"/>
              <a:gd name="connsiteY48" fmla="*/ 2325688 h 6858000"/>
              <a:gd name="connsiteX49" fmla="*/ 604203 w 672465"/>
              <a:gd name="connsiteY49" fmla="*/ 2362200 h 6858000"/>
              <a:gd name="connsiteX50" fmla="*/ 585153 w 672465"/>
              <a:gd name="connsiteY50" fmla="*/ 2400300 h 6858000"/>
              <a:gd name="connsiteX51" fmla="*/ 566103 w 672465"/>
              <a:gd name="connsiteY51" fmla="*/ 2438400 h 6858000"/>
              <a:gd name="connsiteX52" fmla="*/ 547053 w 672465"/>
              <a:gd name="connsiteY52" fmla="*/ 2474913 h 6858000"/>
              <a:gd name="connsiteX53" fmla="*/ 531178 w 672465"/>
              <a:gd name="connsiteY53" fmla="*/ 2516188 h 6858000"/>
              <a:gd name="connsiteX54" fmla="*/ 516890 w 672465"/>
              <a:gd name="connsiteY54" fmla="*/ 2562225 h 6858000"/>
              <a:gd name="connsiteX55" fmla="*/ 505778 w 672465"/>
              <a:gd name="connsiteY55" fmla="*/ 2614613 h 6858000"/>
              <a:gd name="connsiteX56" fmla="*/ 497840 w 672465"/>
              <a:gd name="connsiteY56" fmla="*/ 2674938 h 6858000"/>
              <a:gd name="connsiteX57" fmla="*/ 496253 w 672465"/>
              <a:gd name="connsiteY57" fmla="*/ 2743200 h 6858000"/>
              <a:gd name="connsiteX58" fmla="*/ 497840 w 672465"/>
              <a:gd name="connsiteY58" fmla="*/ 2811463 h 6858000"/>
              <a:gd name="connsiteX59" fmla="*/ 505778 w 672465"/>
              <a:gd name="connsiteY59" fmla="*/ 2871788 h 6858000"/>
              <a:gd name="connsiteX60" fmla="*/ 516890 w 672465"/>
              <a:gd name="connsiteY60" fmla="*/ 2924175 h 6858000"/>
              <a:gd name="connsiteX61" fmla="*/ 531178 w 672465"/>
              <a:gd name="connsiteY61" fmla="*/ 2970213 h 6858000"/>
              <a:gd name="connsiteX62" fmla="*/ 547053 w 672465"/>
              <a:gd name="connsiteY62" fmla="*/ 3011488 h 6858000"/>
              <a:gd name="connsiteX63" fmla="*/ 566103 w 672465"/>
              <a:gd name="connsiteY63" fmla="*/ 3048000 h 6858000"/>
              <a:gd name="connsiteX64" fmla="*/ 585153 w 672465"/>
              <a:gd name="connsiteY64" fmla="*/ 3086100 h 6858000"/>
              <a:gd name="connsiteX65" fmla="*/ 604203 w 672465"/>
              <a:gd name="connsiteY65" fmla="*/ 3124200 h 6858000"/>
              <a:gd name="connsiteX66" fmla="*/ 620078 w 672465"/>
              <a:gd name="connsiteY66" fmla="*/ 3160713 h 6858000"/>
              <a:gd name="connsiteX67" fmla="*/ 635953 w 672465"/>
              <a:gd name="connsiteY67" fmla="*/ 3201988 h 6858000"/>
              <a:gd name="connsiteX68" fmla="*/ 651828 w 672465"/>
              <a:gd name="connsiteY68" fmla="*/ 3248025 h 6858000"/>
              <a:gd name="connsiteX69" fmla="*/ 662940 w 672465"/>
              <a:gd name="connsiteY69" fmla="*/ 3300413 h 6858000"/>
              <a:gd name="connsiteX70" fmla="*/ 669290 w 672465"/>
              <a:gd name="connsiteY70" fmla="*/ 3360738 h 6858000"/>
              <a:gd name="connsiteX71" fmla="*/ 672465 w 672465"/>
              <a:gd name="connsiteY71" fmla="*/ 3427413 h 6858000"/>
              <a:gd name="connsiteX72" fmla="*/ 669290 w 672465"/>
              <a:gd name="connsiteY72" fmla="*/ 3497263 h 6858000"/>
              <a:gd name="connsiteX73" fmla="*/ 662940 w 672465"/>
              <a:gd name="connsiteY73" fmla="*/ 3557588 h 6858000"/>
              <a:gd name="connsiteX74" fmla="*/ 651828 w 672465"/>
              <a:gd name="connsiteY74" fmla="*/ 3609975 h 6858000"/>
              <a:gd name="connsiteX75" fmla="*/ 635953 w 672465"/>
              <a:gd name="connsiteY75" fmla="*/ 3656013 h 6858000"/>
              <a:gd name="connsiteX76" fmla="*/ 620078 w 672465"/>
              <a:gd name="connsiteY76" fmla="*/ 3697288 h 6858000"/>
              <a:gd name="connsiteX77" fmla="*/ 604203 w 672465"/>
              <a:gd name="connsiteY77" fmla="*/ 3733800 h 6858000"/>
              <a:gd name="connsiteX78" fmla="*/ 585153 w 672465"/>
              <a:gd name="connsiteY78" fmla="*/ 3771900 h 6858000"/>
              <a:gd name="connsiteX79" fmla="*/ 566103 w 672465"/>
              <a:gd name="connsiteY79" fmla="*/ 3810000 h 6858000"/>
              <a:gd name="connsiteX80" fmla="*/ 547053 w 672465"/>
              <a:gd name="connsiteY80" fmla="*/ 3846513 h 6858000"/>
              <a:gd name="connsiteX81" fmla="*/ 531178 w 672465"/>
              <a:gd name="connsiteY81" fmla="*/ 3887788 h 6858000"/>
              <a:gd name="connsiteX82" fmla="*/ 516890 w 672465"/>
              <a:gd name="connsiteY82" fmla="*/ 3933825 h 6858000"/>
              <a:gd name="connsiteX83" fmla="*/ 505778 w 672465"/>
              <a:gd name="connsiteY83" fmla="*/ 3986213 h 6858000"/>
              <a:gd name="connsiteX84" fmla="*/ 497840 w 672465"/>
              <a:gd name="connsiteY84" fmla="*/ 4046538 h 6858000"/>
              <a:gd name="connsiteX85" fmla="*/ 496253 w 672465"/>
              <a:gd name="connsiteY85" fmla="*/ 4114800 h 6858000"/>
              <a:gd name="connsiteX86" fmla="*/ 497840 w 672465"/>
              <a:gd name="connsiteY86" fmla="*/ 4183063 h 6858000"/>
              <a:gd name="connsiteX87" fmla="*/ 505778 w 672465"/>
              <a:gd name="connsiteY87" fmla="*/ 4243388 h 6858000"/>
              <a:gd name="connsiteX88" fmla="*/ 516890 w 672465"/>
              <a:gd name="connsiteY88" fmla="*/ 4295775 h 6858000"/>
              <a:gd name="connsiteX89" fmla="*/ 531178 w 672465"/>
              <a:gd name="connsiteY89" fmla="*/ 4341813 h 6858000"/>
              <a:gd name="connsiteX90" fmla="*/ 547053 w 672465"/>
              <a:gd name="connsiteY90" fmla="*/ 4383088 h 6858000"/>
              <a:gd name="connsiteX91" fmla="*/ 566103 w 672465"/>
              <a:gd name="connsiteY91" fmla="*/ 4419600 h 6858000"/>
              <a:gd name="connsiteX92" fmla="*/ 604203 w 672465"/>
              <a:gd name="connsiteY92" fmla="*/ 4495800 h 6858000"/>
              <a:gd name="connsiteX93" fmla="*/ 620078 w 672465"/>
              <a:gd name="connsiteY93" fmla="*/ 4532313 h 6858000"/>
              <a:gd name="connsiteX94" fmla="*/ 635953 w 672465"/>
              <a:gd name="connsiteY94" fmla="*/ 4573588 h 6858000"/>
              <a:gd name="connsiteX95" fmla="*/ 651828 w 672465"/>
              <a:gd name="connsiteY95" fmla="*/ 4619625 h 6858000"/>
              <a:gd name="connsiteX96" fmla="*/ 662940 w 672465"/>
              <a:gd name="connsiteY96" fmla="*/ 4672013 h 6858000"/>
              <a:gd name="connsiteX97" fmla="*/ 669290 w 672465"/>
              <a:gd name="connsiteY97" fmla="*/ 4732338 h 6858000"/>
              <a:gd name="connsiteX98" fmla="*/ 672465 w 672465"/>
              <a:gd name="connsiteY98" fmla="*/ 4800600 h 6858000"/>
              <a:gd name="connsiteX99" fmla="*/ 669290 w 672465"/>
              <a:gd name="connsiteY99" fmla="*/ 4868863 h 6858000"/>
              <a:gd name="connsiteX100" fmla="*/ 662940 w 672465"/>
              <a:gd name="connsiteY100" fmla="*/ 4929188 h 6858000"/>
              <a:gd name="connsiteX101" fmla="*/ 651828 w 672465"/>
              <a:gd name="connsiteY101" fmla="*/ 4981575 h 6858000"/>
              <a:gd name="connsiteX102" fmla="*/ 635953 w 672465"/>
              <a:gd name="connsiteY102" fmla="*/ 5027613 h 6858000"/>
              <a:gd name="connsiteX103" fmla="*/ 620078 w 672465"/>
              <a:gd name="connsiteY103" fmla="*/ 5068888 h 6858000"/>
              <a:gd name="connsiteX104" fmla="*/ 604203 w 672465"/>
              <a:gd name="connsiteY104" fmla="*/ 5105400 h 6858000"/>
              <a:gd name="connsiteX105" fmla="*/ 585153 w 672465"/>
              <a:gd name="connsiteY105" fmla="*/ 5143500 h 6858000"/>
              <a:gd name="connsiteX106" fmla="*/ 566103 w 672465"/>
              <a:gd name="connsiteY106" fmla="*/ 5181600 h 6858000"/>
              <a:gd name="connsiteX107" fmla="*/ 547053 w 672465"/>
              <a:gd name="connsiteY107" fmla="*/ 5218113 h 6858000"/>
              <a:gd name="connsiteX108" fmla="*/ 531178 w 672465"/>
              <a:gd name="connsiteY108" fmla="*/ 5259388 h 6858000"/>
              <a:gd name="connsiteX109" fmla="*/ 516890 w 672465"/>
              <a:gd name="connsiteY109" fmla="*/ 5305425 h 6858000"/>
              <a:gd name="connsiteX110" fmla="*/ 505778 w 672465"/>
              <a:gd name="connsiteY110" fmla="*/ 5357813 h 6858000"/>
              <a:gd name="connsiteX111" fmla="*/ 497840 w 672465"/>
              <a:gd name="connsiteY111" fmla="*/ 5418138 h 6858000"/>
              <a:gd name="connsiteX112" fmla="*/ 496253 w 672465"/>
              <a:gd name="connsiteY112" fmla="*/ 5486400 h 6858000"/>
              <a:gd name="connsiteX113" fmla="*/ 497840 w 672465"/>
              <a:gd name="connsiteY113" fmla="*/ 5554663 h 6858000"/>
              <a:gd name="connsiteX114" fmla="*/ 505778 w 672465"/>
              <a:gd name="connsiteY114" fmla="*/ 5614988 h 6858000"/>
              <a:gd name="connsiteX115" fmla="*/ 516890 w 672465"/>
              <a:gd name="connsiteY115" fmla="*/ 5667375 h 6858000"/>
              <a:gd name="connsiteX116" fmla="*/ 531178 w 672465"/>
              <a:gd name="connsiteY116" fmla="*/ 5713413 h 6858000"/>
              <a:gd name="connsiteX117" fmla="*/ 547053 w 672465"/>
              <a:gd name="connsiteY117" fmla="*/ 5754688 h 6858000"/>
              <a:gd name="connsiteX118" fmla="*/ 566103 w 672465"/>
              <a:gd name="connsiteY118" fmla="*/ 5791200 h 6858000"/>
              <a:gd name="connsiteX119" fmla="*/ 585153 w 672465"/>
              <a:gd name="connsiteY119" fmla="*/ 5829300 h 6858000"/>
              <a:gd name="connsiteX120" fmla="*/ 604203 w 672465"/>
              <a:gd name="connsiteY120" fmla="*/ 5867400 h 6858000"/>
              <a:gd name="connsiteX121" fmla="*/ 620078 w 672465"/>
              <a:gd name="connsiteY121" fmla="*/ 5903913 h 6858000"/>
              <a:gd name="connsiteX122" fmla="*/ 635953 w 672465"/>
              <a:gd name="connsiteY122" fmla="*/ 5945188 h 6858000"/>
              <a:gd name="connsiteX123" fmla="*/ 651828 w 672465"/>
              <a:gd name="connsiteY123" fmla="*/ 5991225 h 6858000"/>
              <a:gd name="connsiteX124" fmla="*/ 662940 w 672465"/>
              <a:gd name="connsiteY124" fmla="*/ 6043613 h 6858000"/>
              <a:gd name="connsiteX125" fmla="*/ 669290 w 672465"/>
              <a:gd name="connsiteY125" fmla="*/ 6103938 h 6858000"/>
              <a:gd name="connsiteX126" fmla="*/ 672465 w 672465"/>
              <a:gd name="connsiteY126" fmla="*/ 6172200 h 6858000"/>
              <a:gd name="connsiteX127" fmla="*/ 669290 w 672465"/>
              <a:gd name="connsiteY127" fmla="*/ 6240463 h 6858000"/>
              <a:gd name="connsiteX128" fmla="*/ 662940 w 672465"/>
              <a:gd name="connsiteY128" fmla="*/ 6300788 h 6858000"/>
              <a:gd name="connsiteX129" fmla="*/ 651828 w 672465"/>
              <a:gd name="connsiteY129" fmla="*/ 6353175 h 6858000"/>
              <a:gd name="connsiteX130" fmla="*/ 635953 w 672465"/>
              <a:gd name="connsiteY130" fmla="*/ 6399213 h 6858000"/>
              <a:gd name="connsiteX131" fmla="*/ 620078 w 672465"/>
              <a:gd name="connsiteY131" fmla="*/ 6440488 h 6858000"/>
              <a:gd name="connsiteX132" fmla="*/ 604203 w 672465"/>
              <a:gd name="connsiteY132" fmla="*/ 6477000 h 6858000"/>
              <a:gd name="connsiteX133" fmla="*/ 585153 w 672465"/>
              <a:gd name="connsiteY133" fmla="*/ 6515100 h 6858000"/>
              <a:gd name="connsiteX134" fmla="*/ 566103 w 672465"/>
              <a:gd name="connsiteY134" fmla="*/ 6553200 h 6858000"/>
              <a:gd name="connsiteX135" fmla="*/ 547053 w 672465"/>
              <a:gd name="connsiteY135" fmla="*/ 6589713 h 6858000"/>
              <a:gd name="connsiteX136" fmla="*/ 531178 w 672465"/>
              <a:gd name="connsiteY136" fmla="*/ 6630988 h 6858000"/>
              <a:gd name="connsiteX137" fmla="*/ 516890 w 672465"/>
              <a:gd name="connsiteY137" fmla="*/ 6677025 h 6858000"/>
              <a:gd name="connsiteX138" fmla="*/ 505778 w 672465"/>
              <a:gd name="connsiteY138" fmla="*/ 6729413 h 6858000"/>
              <a:gd name="connsiteX139" fmla="*/ 497840 w 672465"/>
              <a:gd name="connsiteY139" fmla="*/ 6789738 h 6858000"/>
              <a:gd name="connsiteX140" fmla="*/ 496253 w 672465"/>
              <a:gd name="connsiteY140" fmla="*/ 6858000 h 6858000"/>
              <a:gd name="connsiteX141" fmla="*/ 0 w 672465"/>
              <a:gd name="connsiteY1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72465" h="6858000">
                <a:moveTo>
                  <a:pt x="0" y="0"/>
                </a:moveTo>
                <a:lnTo>
                  <a:pt x="496253" y="0"/>
                </a:lnTo>
                <a:lnTo>
                  <a:pt x="497840" y="68263"/>
                </a:lnTo>
                <a:lnTo>
                  <a:pt x="505778" y="128588"/>
                </a:lnTo>
                <a:lnTo>
                  <a:pt x="516890" y="180975"/>
                </a:lnTo>
                <a:lnTo>
                  <a:pt x="531178" y="227013"/>
                </a:lnTo>
                <a:lnTo>
                  <a:pt x="547053" y="268288"/>
                </a:lnTo>
                <a:lnTo>
                  <a:pt x="566103" y="304800"/>
                </a:lnTo>
                <a:lnTo>
                  <a:pt x="585153" y="342900"/>
                </a:lnTo>
                <a:lnTo>
                  <a:pt x="604203" y="381000"/>
                </a:lnTo>
                <a:lnTo>
                  <a:pt x="620078" y="417513"/>
                </a:lnTo>
                <a:lnTo>
                  <a:pt x="635953" y="458788"/>
                </a:lnTo>
                <a:lnTo>
                  <a:pt x="651828" y="504825"/>
                </a:lnTo>
                <a:lnTo>
                  <a:pt x="662940" y="557213"/>
                </a:lnTo>
                <a:lnTo>
                  <a:pt x="669290" y="617538"/>
                </a:lnTo>
                <a:lnTo>
                  <a:pt x="672465" y="685800"/>
                </a:lnTo>
                <a:lnTo>
                  <a:pt x="669290" y="754063"/>
                </a:lnTo>
                <a:lnTo>
                  <a:pt x="662940" y="814388"/>
                </a:lnTo>
                <a:lnTo>
                  <a:pt x="651828" y="866775"/>
                </a:lnTo>
                <a:lnTo>
                  <a:pt x="635953" y="912813"/>
                </a:lnTo>
                <a:lnTo>
                  <a:pt x="620078" y="954088"/>
                </a:lnTo>
                <a:lnTo>
                  <a:pt x="604203" y="990600"/>
                </a:lnTo>
                <a:lnTo>
                  <a:pt x="585153" y="1028700"/>
                </a:lnTo>
                <a:lnTo>
                  <a:pt x="566103" y="1066800"/>
                </a:lnTo>
                <a:lnTo>
                  <a:pt x="547053" y="1103313"/>
                </a:lnTo>
                <a:lnTo>
                  <a:pt x="531178" y="1144588"/>
                </a:lnTo>
                <a:lnTo>
                  <a:pt x="516890" y="1190625"/>
                </a:lnTo>
                <a:lnTo>
                  <a:pt x="505778" y="1243013"/>
                </a:lnTo>
                <a:lnTo>
                  <a:pt x="497840" y="1303338"/>
                </a:lnTo>
                <a:lnTo>
                  <a:pt x="496253" y="1371600"/>
                </a:lnTo>
                <a:lnTo>
                  <a:pt x="497840" y="1439863"/>
                </a:lnTo>
                <a:lnTo>
                  <a:pt x="505778" y="1500188"/>
                </a:lnTo>
                <a:lnTo>
                  <a:pt x="516890" y="1552575"/>
                </a:lnTo>
                <a:lnTo>
                  <a:pt x="531178" y="1598613"/>
                </a:lnTo>
                <a:lnTo>
                  <a:pt x="547053" y="1639888"/>
                </a:lnTo>
                <a:lnTo>
                  <a:pt x="566103" y="1676400"/>
                </a:lnTo>
                <a:lnTo>
                  <a:pt x="585153" y="1714500"/>
                </a:lnTo>
                <a:lnTo>
                  <a:pt x="604203" y="1752600"/>
                </a:lnTo>
                <a:lnTo>
                  <a:pt x="620078" y="1789113"/>
                </a:lnTo>
                <a:lnTo>
                  <a:pt x="635953" y="1830388"/>
                </a:lnTo>
                <a:lnTo>
                  <a:pt x="651828" y="1876425"/>
                </a:lnTo>
                <a:lnTo>
                  <a:pt x="662940" y="1928813"/>
                </a:lnTo>
                <a:lnTo>
                  <a:pt x="669290" y="1989138"/>
                </a:lnTo>
                <a:lnTo>
                  <a:pt x="672465" y="2057400"/>
                </a:lnTo>
                <a:lnTo>
                  <a:pt x="669290" y="2125663"/>
                </a:lnTo>
                <a:lnTo>
                  <a:pt x="662940" y="2185988"/>
                </a:lnTo>
                <a:lnTo>
                  <a:pt x="651828" y="2238375"/>
                </a:lnTo>
                <a:lnTo>
                  <a:pt x="635953" y="2284413"/>
                </a:lnTo>
                <a:lnTo>
                  <a:pt x="620078" y="2325688"/>
                </a:lnTo>
                <a:lnTo>
                  <a:pt x="604203" y="2362200"/>
                </a:lnTo>
                <a:lnTo>
                  <a:pt x="585153" y="2400300"/>
                </a:lnTo>
                <a:lnTo>
                  <a:pt x="566103" y="2438400"/>
                </a:lnTo>
                <a:lnTo>
                  <a:pt x="547053" y="2474913"/>
                </a:lnTo>
                <a:lnTo>
                  <a:pt x="531178" y="2516188"/>
                </a:lnTo>
                <a:lnTo>
                  <a:pt x="516890" y="2562225"/>
                </a:lnTo>
                <a:lnTo>
                  <a:pt x="505778" y="2614613"/>
                </a:lnTo>
                <a:lnTo>
                  <a:pt x="497840" y="2674938"/>
                </a:lnTo>
                <a:lnTo>
                  <a:pt x="496253" y="2743200"/>
                </a:lnTo>
                <a:lnTo>
                  <a:pt x="497840" y="2811463"/>
                </a:lnTo>
                <a:lnTo>
                  <a:pt x="505778" y="2871788"/>
                </a:lnTo>
                <a:lnTo>
                  <a:pt x="516890" y="2924175"/>
                </a:lnTo>
                <a:lnTo>
                  <a:pt x="531178" y="2970213"/>
                </a:lnTo>
                <a:lnTo>
                  <a:pt x="547053" y="3011488"/>
                </a:lnTo>
                <a:lnTo>
                  <a:pt x="566103" y="3048000"/>
                </a:lnTo>
                <a:lnTo>
                  <a:pt x="585153" y="3086100"/>
                </a:lnTo>
                <a:lnTo>
                  <a:pt x="604203" y="3124200"/>
                </a:lnTo>
                <a:lnTo>
                  <a:pt x="620078" y="3160713"/>
                </a:lnTo>
                <a:lnTo>
                  <a:pt x="635953" y="3201988"/>
                </a:lnTo>
                <a:lnTo>
                  <a:pt x="651828" y="3248025"/>
                </a:lnTo>
                <a:lnTo>
                  <a:pt x="662940" y="3300413"/>
                </a:lnTo>
                <a:lnTo>
                  <a:pt x="669290" y="3360738"/>
                </a:lnTo>
                <a:lnTo>
                  <a:pt x="672465" y="3427413"/>
                </a:lnTo>
                <a:lnTo>
                  <a:pt x="669290" y="3497263"/>
                </a:lnTo>
                <a:lnTo>
                  <a:pt x="662940" y="3557588"/>
                </a:lnTo>
                <a:lnTo>
                  <a:pt x="651828" y="3609975"/>
                </a:lnTo>
                <a:lnTo>
                  <a:pt x="635953" y="3656013"/>
                </a:lnTo>
                <a:lnTo>
                  <a:pt x="620078" y="3697288"/>
                </a:lnTo>
                <a:lnTo>
                  <a:pt x="604203" y="3733800"/>
                </a:lnTo>
                <a:lnTo>
                  <a:pt x="585153" y="3771900"/>
                </a:lnTo>
                <a:lnTo>
                  <a:pt x="566103" y="3810000"/>
                </a:lnTo>
                <a:lnTo>
                  <a:pt x="547053" y="3846513"/>
                </a:lnTo>
                <a:lnTo>
                  <a:pt x="531178" y="3887788"/>
                </a:lnTo>
                <a:lnTo>
                  <a:pt x="516890" y="3933825"/>
                </a:lnTo>
                <a:lnTo>
                  <a:pt x="505778" y="3986213"/>
                </a:lnTo>
                <a:lnTo>
                  <a:pt x="497840" y="4046538"/>
                </a:lnTo>
                <a:lnTo>
                  <a:pt x="496253" y="4114800"/>
                </a:lnTo>
                <a:lnTo>
                  <a:pt x="497840" y="4183063"/>
                </a:lnTo>
                <a:lnTo>
                  <a:pt x="505778" y="4243388"/>
                </a:lnTo>
                <a:lnTo>
                  <a:pt x="516890" y="4295775"/>
                </a:lnTo>
                <a:lnTo>
                  <a:pt x="531178" y="4341813"/>
                </a:lnTo>
                <a:lnTo>
                  <a:pt x="547053" y="4383088"/>
                </a:lnTo>
                <a:lnTo>
                  <a:pt x="566103" y="4419600"/>
                </a:lnTo>
                <a:lnTo>
                  <a:pt x="604203" y="4495800"/>
                </a:lnTo>
                <a:lnTo>
                  <a:pt x="620078" y="4532313"/>
                </a:lnTo>
                <a:lnTo>
                  <a:pt x="635953" y="4573588"/>
                </a:lnTo>
                <a:lnTo>
                  <a:pt x="651828" y="4619625"/>
                </a:lnTo>
                <a:lnTo>
                  <a:pt x="662940" y="4672013"/>
                </a:lnTo>
                <a:lnTo>
                  <a:pt x="669290" y="4732338"/>
                </a:lnTo>
                <a:lnTo>
                  <a:pt x="672465" y="4800600"/>
                </a:lnTo>
                <a:lnTo>
                  <a:pt x="669290" y="4868863"/>
                </a:lnTo>
                <a:lnTo>
                  <a:pt x="662940" y="4929188"/>
                </a:lnTo>
                <a:lnTo>
                  <a:pt x="651828" y="4981575"/>
                </a:lnTo>
                <a:lnTo>
                  <a:pt x="635953" y="5027613"/>
                </a:lnTo>
                <a:lnTo>
                  <a:pt x="620078" y="5068888"/>
                </a:lnTo>
                <a:lnTo>
                  <a:pt x="604203" y="5105400"/>
                </a:lnTo>
                <a:lnTo>
                  <a:pt x="585153" y="5143500"/>
                </a:lnTo>
                <a:lnTo>
                  <a:pt x="566103" y="5181600"/>
                </a:lnTo>
                <a:lnTo>
                  <a:pt x="547053" y="5218113"/>
                </a:lnTo>
                <a:lnTo>
                  <a:pt x="531178" y="5259388"/>
                </a:lnTo>
                <a:lnTo>
                  <a:pt x="516890" y="5305425"/>
                </a:lnTo>
                <a:lnTo>
                  <a:pt x="505778" y="5357813"/>
                </a:lnTo>
                <a:lnTo>
                  <a:pt x="497840" y="5418138"/>
                </a:lnTo>
                <a:lnTo>
                  <a:pt x="496253" y="5486400"/>
                </a:lnTo>
                <a:lnTo>
                  <a:pt x="497840" y="5554663"/>
                </a:lnTo>
                <a:lnTo>
                  <a:pt x="505778" y="5614988"/>
                </a:lnTo>
                <a:lnTo>
                  <a:pt x="516890" y="5667375"/>
                </a:lnTo>
                <a:lnTo>
                  <a:pt x="531178" y="5713413"/>
                </a:lnTo>
                <a:lnTo>
                  <a:pt x="547053" y="5754688"/>
                </a:lnTo>
                <a:lnTo>
                  <a:pt x="566103" y="5791200"/>
                </a:lnTo>
                <a:lnTo>
                  <a:pt x="585153" y="5829300"/>
                </a:lnTo>
                <a:lnTo>
                  <a:pt x="604203" y="5867400"/>
                </a:lnTo>
                <a:lnTo>
                  <a:pt x="620078" y="5903913"/>
                </a:lnTo>
                <a:lnTo>
                  <a:pt x="635953" y="5945188"/>
                </a:lnTo>
                <a:lnTo>
                  <a:pt x="651828" y="5991225"/>
                </a:lnTo>
                <a:lnTo>
                  <a:pt x="662940" y="6043613"/>
                </a:lnTo>
                <a:lnTo>
                  <a:pt x="669290" y="6103938"/>
                </a:lnTo>
                <a:lnTo>
                  <a:pt x="672465" y="6172200"/>
                </a:lnTo>
                <a:lnTo>
                  <a:pt x="669290" y="6240463"/>
                </a:lnTo>
                <a:lnTo>
                  <a:pt x="662940" y="6300788"/>
                </a:lnTo>
                <a:lnTo>
                  <a:pt x="651828" y="6353175"/>
                </a:lnTo>
                <a:lnTo>
                  <a:pt x="635953" y="6399213"/>
                </a:lnTo>
                <a:lnTo>
                  <a:pt x="620078" y="6440488"/>
                </a:lnTo>
                <a:lnTo>
                  <a:pt x="604203" y="6477000"/>
                </a:lnTo>
                <a:lnTo>
                  <a:pt x="585153" y="6515100"/>
                </a:lnTo>
                <a:lnTo>
                  <a:pt x="566103" y="6553200"/>
                </a:lnTo>
                <a:lnTo>
                  <a:pt x="547053" y="6589713"/>
                </a:lnTo>
                <a:lnTo>
                  <a:pt x="531178" y="6630988"/>
                </a:lnTo>
                <a:lnTo>
                  <a:pt x="516890" y="6677025"/>
                </a:lnTo>
                <a:lnTo>
                  <a:pt x="505778" y="6729413"/>
                </a:lnTo>
                <a:lnTo>
                  <a:pt x="497840" y="6789738"/>
                </a:lnTo>
                <a:lnTo>
                  <a:pt x="4962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F3033C2-15D9-6240-E1B8-A37684817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600" y="5743964"/>
            <a:ext cx="8340104" cy="6363368"/>
          </a:xfrm>
        </p:spPr>
        <p:txBody>
          <a:bodyPr anchor="t">
            <a:normAutofit/>
          </a:bodyPr>
          <a:lstStyle/>
          <a:p>
            <a:r>
              <a:rPr lang="ru-RU" sz="3600" dirty="0">
                <a:solidFill>
                  <a:schemeClr val="tx1"/>
                </a:solidFill>
              </a:rPr>
              <a:t>Начальное состояние заполнено </a:t>
            </a:r>
            <a:r>
              <a:rPr lang="en-US" sz="3600" dirty="0">
                <a:solidFill>
                  <a:schemeClr val="tx1"/>
                </a:solidFill>
              </a:rPr>
              <a:t>~50%</a:t>
            </a:r>
          </a:p>
          <a:p>
            <a:r>
              <a:rPr lang="en-US" sz="3600" dirty="0" err="1">
                <a:solidFill>
                  <a:schemeClr val="tx1"/>
                </a:solidFill>
              </a:rPr>
              <a:t>Д</a:t>
            </a:r>
            <a:r>
              <a:rPr lang="ru-RU" sz="3600" dirty="0">
                <a:solidFill>
                  <a:schemeClr val="tx1"/>
                </a:solidFill>
              </a:rPr>
              <a:t>алее приведён результат работы 100 итераций автомата Мура</a:t>
            </a:r>
          </a:p>
          <a:p>
            <a:r>
              <a:rPr lang="ru-RU" sz="3600" dirty="0">
                <a:solidFill>
                  <a:schemeClr val="tx1"/>
                </a:solidFill>
              </a:rPr>
              <a:t>И 250 итераций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19336" y="0"/>
            <a:ext cx="8464664" cy="740200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50232" y="0"/>
            <a:ext cx="8233770" cy="7171444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Рисунок 8" descr="Изображение выглядит как мебель&#10;&#10;Автоматически созданное описание">
            <a:extLst>
              <a:ext uri="{FF2B5EF4-FFF2-40B4-BE49-F238E27FC236}">
                <a16:creationId xmlns:a16="http://schemas.microsoft.com/office/drawing/2014/main" id="{6571FF8B-32F2-AA5C-5E77-7BBF72851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2101" y="496518"/>
            <a:ext cx="4486151" cy="467307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7376" y="5169594"/>
            <a:ext cx="6523424" cy="651550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4AF41C3-8948-4210-91C5-1285DC5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7210" y="5389126"/>
            <a:ext cx="6083756" cy="6076436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черный, белый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03A182B1-ACA6-6791-9916-A50CA267D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376" y="6617227"/>
            <a:ext cx="3475424" cy="362023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57196" y="7819904"/>
            <a:ext cx="6626804" cy="5896094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55780" y="8018204"/>
            <a:ext cx="6428222" cy="5697794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E837F0-17A4-53B2-921E-93B19C2AD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156" y="9598080"/>
            <a:ext cx="3613867" cy="37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4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5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45ACED-E894-3E80-4F3C-504F3408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0" y="1608670"/>
            <a:ext cx="11303000" cy="3363418"/>
          </a:xfrm>
        </p:spPr>
        <p:txBody>
          <a:bodyPr>
            <a:normAutofit/>
          </a:bodyPr>
          <a:lstStyle/>
          <a:p>
            <a:r>
              <a:rPr lang="ru-RU" dirty="0"/>
              <a:t>Объединение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1FDC264-1201-436C-919B-101837D60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344930" cy="13716000"/>
          </a:xfrm>
          <a:custGeom>
            <a:avLst/>
            <a:gdLst>
              <a:gd name="connsiteX0" fmla="*/ 0 w 672465"/>
              <a:gd name="connsiteY0" fmla="*/ 0 h 6858000"/>
              <a:gd name="connsiteX1" fmla="*/ 496253 w 672465"/>
              <a:gd name="connsiteY1" fmla="*/ 0 h 6858000"/>
              <a:gd name="connsiteX2" fmla="*/ 497840 w 672465"/>
              <a:gd name="connsiteY2" fmla="*/ 68263 h 6858000"/>
              <a:gd name="connsiteX3" fmla="*/ 505778 w 672465"/>
              <a:gd name="connsiteY3" fmla="*/ 128588 h 6858000"/>
              <a:gd name="connsiteX4" fmla="*/ 516890 w 672465"/>
              <a:gd name="connsiteY4" fmla="*/ 180975 h 6858000"/>
              <a:gd name="connsiteX5" fmla="*/ 531178 w 672465"/>
              <a:gd name="connsiteY5" fmla="*/ 227013 h 6858000"/>
              <a:gd name="connsiteX6" fmla="*/ 547053 w 672465"/>
              <a:gd name="connsiteY6" fmla="*/ 268288 h 6858000"/>
              <a:gd name="connsiteX7" fmla="*/ 566103 w 672465"/>
              <a:gd name="connsiteY7" fmla="*/ 304800 h 6858000"/>
              <a:gd name="connsiteX8" fmla="*/ 585153 w 672465"/>
              <a:gd name="connsiteY8" fmla="*/ 342900 h 6858000"/>
              <a:gd name="connsiteX9" fmla="*/ 604203 w 672465"/>
              <a:gd name="connsiteY9" fmla="*/ 381000 h 6858000"/>
              <a:gd name="connsiteX10" fmla="*/ 620078 w 672465"/>
              <a:gd name="connsiteY10" fmla="*/ 417513 h 6858000"/>
              <a:gd name="connsiteX11" fmla="*/ 635953 w 672465"/>
              <a:gd name="connsiteY11" fmla="*/ 458788 h 6858000"/>
              <a:gd name="connsiteX12" fmla="*/ 651828 w 672465"/>
              <a:gd name="connsiteY12" fmla="*/ 504825 h 6858000"/>
              <a:gd name="connsiteX13" fmla="*/ 662940 w 672465"/>
              <a:gd name="connsiteY13" fmla="*/ 557213 h 6858000"/>
              <a:gd name="connsiteX14" fmla="*/ 669290 w 672465"/>
              <a:gd name="connsiteY14" fmla="*/ 617538 h 6858000"/>
              <a:gd name="connsiteX15" fmla="*/ 672465 w 672465"/>
              <a:gd name="connsiteY15" fmla="*/ 685800 h 6858000"/>
              <a:gd name="connsiteX16" fmla="*/ 669290 w 672465"/>
              <a:gd name="connsiteY16" fmla="*/ 754063 h 6858000"/>
              <a:gd name="connsiteX17" fmla="*/ 662940 w 672465"/>
              <a:gd name="connsiteY17" fmla="*/ 814388 h 6858000"/>
              <a:gd name="connsiteX18" fmla="*/ 651828 w 672465"/>
              <a:gd name="connsiteY18" fmla="*/ 866775 h 6858000"/>
              <a:gd name="connsiteX19" fmla="*/ 635953 w 672465"/>
              <a:gd name="connsiteY19" fmla="*/ 912813 h 6858000"/>
              <a:gd name="connsiteX20" fmla="*/ 620078 w 672465"/>
              <a:gd name="connsiteY20" fmla="*/ 954088 h 6858000"/>
              <a:gd name="connsiteX21" fmla="*/ 604203 w 672465"/>
              <a:gd name="connsiteY21" fmla="*/ 990600 h 6858000"/>
              <a:gd name="connsiteX22" fmla="*/ 585153 w 672465"/>
              <a:gd name="connsiteY22" fmla="*/ 1028700 h 6858000"/>
              <a:gd name="connsiteX23" fmla="*/ 566103 w 672465"/>
              <a:gd name="connsiteY23" fmla="*/ 1066800 h 6858000"/>
              <a:gd name="connsiteX24" fmla="*/ 547053 w 672465"/>
              <a:gd name="connsiteY24" fmla="*/ 1103313 h 6858000"/>
              <a:gd name="connsiteX25" fmla="*/ 531178 w 672465"/>
              <a:gd name="connsiteY25" fmla="*/ 1144588 h 6858000"/>
              <a:gd name="connsiteX26" fmla="*/ 516890 w 672465"/>
              <a:gd name="connsiteY26" fmla="*/ 1190625 h 6858000"/>
              <a:gd name="connsiteX27" fmla="*/ 505778 w 672465"/>
              <a:gd name="connsiteY27" fmla="*/ 1243013 h 6858000"/>
              <a:gd name="connsiteX28" fmla="*/ 497840 w 672465"/>
              <a:gd name="connsiteY28" fmla="*/ 1303338 h 6858000"/>
              <a:gd name="connsiteX29" fmla="*/ 496253 w 672465"/>
              <a:gd name="connsiteY29" fmla="*/ 1371600 h 6858000"/>
              <a:gd name="connsiteX30" fmla="*/ 497840 w 672465"/>
              <a:gd name="connsiteY30" fmla="*/ 1439863 h 6858000"/>
              <a:gd name="connsiteX31" fmla="*/ 505778 w 672465"/>
              <a:gd name="connsiteY31" fmla="*/ 1500188 h 6858000"/>
              <a:gd name="connsiteX32" fmla="*/ 516890 w 672465"/>
              <a:gd name="connsiteY32" fmla="*/ 1552575 h 6858000"/>
              <a:gd name="connsiteX33" fmla="*/ 531178 w 672465"/>
              <a:gd name="connsiteY33" fmla="*/ 1598613 h 6858000"/>
              <a:gd name="connsiteX34" fmla="*/ 547053 w 672465"/>
              <a:gd name="connsiteY34" fmla="*/ 1639888 h 6858000"/>
              <a:gd name="connsiteX35" fmla="*/ 566103 w 672465"/>
              <a:gd name="connsiteY35" fmla="*/ 1676400 h 6858000"/>
              <a:gd name="connsiteX36" fmla="*/ 585153 w 672465"/>
              <a:gd name="connsiteY36" fmla="*/ 1714500 h 6858000"/>
              <a:gd name="connsiteX37" fmla="*/ 604203 w 672465"/>
              <a:gd name="connsiteY37" fmla="*/ 1752600 h 6858000"/>
              <a:gd name="connsiteX38" fmla="*/ 620078 w 672465"/>
              <a:gd name="connsiteY38" fmla="*/ 1789113 h 6858000"/>
              <a:gd name="connsiteX39" fmla="*/ 635953 w 672465"/>
              <a:gd name="connsiteY39" fmla="*/ 1830388 h 6858000"/>
              <a:gd name="connsiteX40" fmla="*/ 651828 w 672465"/>
              <a:gd name="connsiteY40" fmla="*/ 1876425 h 6858000"/>
              <a:gd name="connsiteX41" fmla="*/ 662940 w 672465"/>
              <a:gd name="connsiteY41" fmla="*/ 1928813 h 6858000"/>
              <a:gd name="connsiteX42" fmla="*/ 669290 w 672465"/>
              <a:gd name="connsiteY42" fmla="*/ 1989138 h 6858000"/>
              <a:gd name="connsiteX43" fmla="*/ 672465 w 672465"/>
              <a:gd name="connsiteY43" fmla="*/ 2057400 h 6858000"/>
              <a:gd name="connsiteX44" fmla="*/ 669290 w 672465"/>
              <a:gd name="connsiteY44" fmla="*/ 2125663 h 6858000"/>
              <a:gd name="connsiteX45" fmla="*/ 662940 w 672465"/>
              <a:gd name="connsiteY45" fmla="*/ 2185988 h 6858000"/>
              <a:gd name="connsiteX46" fmla="*/ 651828 w 672465"/>
              <a:gd name="connsiteY46" fmla="*/ 2238375 h 6858000"/>
              <a:gd name="connsiteX47" fmla="*/ 635953 w 672465"/>
              <a:gd name="connsiteY47" fmla="*/ 2284413 h 6858000"/>
              <a:gd name="connsiteX48" fmla="*/ 620078 w 672465"/>
              <a:gd name="connsiteY48" fmla="*/ 2325688 h 6858000"/>
              <a:gd name="connsiteX49" fmla="*/ 604203 w 672465"/>
              <a:gd name="connsiteY49" fmla="*/ 2362200 h 6858000"/>
              <a:gd name="connsiteX50" fmla="*/ 585153 w 672465"/>
              <a:gd name="connsiteY50" fmla="*/ 2400300 h 6858000"/>
              <a:gd name="connsiteX51" fmla="*/ 566103 w 672465"/>
              <a:gd name="connsiteY51" fmla="*/ 2438400 h 6858000"/>
              <a:gd name="connsiteX52" fmla="*/ 547053 w 672465"/>
              <a:gd name="connsiteY52" fmla="*/ 2474913 h 6858000"/>
              <a:gd name="connsiteX53" fmla="*/ 531178 w 672465"/>
              <a:gd name="connsiteY53" fmla="*/ 2516188 h 6858000"/>
              <a:gd name="connsiteX54" fmla="*/ 516890 w 672465"/>
              <a:gd name="connsiteY54" fmla="*/ 2562225 h 6858000"/>
              <a:gd name="connsiteX55" fmla="*/ 505778 w 672465"/>
              <a:gd name="connsiteY55" fmla="*/ 2614613 h 6858000"/>
              <a:gd name="connsiteX56" fmla="*/ 497840 w 672465"/>
              <a:gd name="connsiteY56" fmla="*/ 2674938 h 6858000"/>
              <a:gd name="connsiteX57" fmla="*/ 496253 w 672465"/>
              <a:gd name="connsiteY57" fmla="*/ 2743200 h 6858000"/>
              <a:gd name="connsiteX58" fmla="*/ 497840 w 672465"/>
              <a:gd name="connsiteY58" fmla="*/ 2811463 h 6858000"/>
              <a:gd name="connsiteX59" fmla="*/ 505778 w 672465"/>
              <a:gd name="connsiteY59" fmla="*/ 2871788 h 6858000"/>
              <a:gd name="connsiteX60" fmla="*/ 516890 w 672465"/>
              <a:gd name="connsiteY60" fmla="*/ 2924175 h 6858000"/>
              <a:gd name="connsiteX61" fmla="*/ 531178 w 672465"/>
              <a:gd name="connsiteY61" fmla="*/ 2970213 h 6858000"/>
              <a:gd name="connsiteX62" fmla="*/ 547053 w 672465"/>
              <a:gd name="connsiteY62" fmla="*/ 3011488 h 6858000"/>
              <a:gd name="connsiteX63" fmla="*/ 566103 w 672465"/>
              <a:gd name="connsiteY63" fmla="*/ 3048000 h 6858000"/>
              <a:gd name="connsiteX64" fmla="*/ 585153 w 672465"/>
              <a:gd name="connsiteY64" fmla="*/ 3086100 h 6858000"/>
              <a:gd name="connsiteX65" fmla="*/ 604203 w 672465"/>
              <a:gd name="connsiteY65" fmla="*/ 3124200 h 6858000"/>
              <a:gd name="connsiteX66" fmla="*/ 620078 w 672465"/>
              <a:gd name="connsiteY66" fmla="*/ 3160713 h 6858000"/>
              <a:gd name="connsiteX67" fmla="*/ 635953 w 672465"/>
              <a:gd name="connsiteY67" fmla="*/ 3201988 h 6858000"/>
              <a:gd name="connsiteX68" fmla="*/ 651828 w 672465"/>
              <a:gd name="connsiteY68" fmla="*/ 3248025 h 6858000"/>
              <a:gd name="connsiteX69" fmla="*/ 662940 w 672465"/>
              <a:gd name="connsiteY69" fmla="*/ 3300413 h 6858000"/>
              <a:gd name="connsiteX70" fmla="*/ 669290 w 672465"/>
              <a:gd name="connsiteY70" fmla="*/ 3360738 h 6858000"/>
              <a:gd name="connsiteX71" fmla="*/ 672465 w 672465"/>
              <a:gd name="connsiteY71" fmla="*/ 3427413 h 6858000"/>
              <a:gd name="connsiteX72" fmla="*/ 669290 w 672465"/>
              <a:gd name="connsiteY72" fmla="*/ 3497263 h 6858000"/>
              <a:gd name="connsiteX73" fmla="*/ 662940 w 672465"/>
              <a:gd name="connsiteY73" fmla="*/ 3557588 h 6858000"/>
              <a:gd name="connsiteX74" fmla="*/ 651828 w 672465"/>
              <a:gd name="connsiteY74" fmla="*/ 3609975 h 6858000"/>
              <a:gd name="connsiteX75" fmla="*/ 635953 w 672465"/>
              <a:gd name="connsiteY75" fmla="*/ 3656013 h 6858000"/>
              <a:gd name="connsiteX76" fmla="*/ 620078 w 672465"/>
              <a:gd name="connsiteY76" fmla="*/ 3697288 h 6858000"/>
              <a:gd name="connsiteX77" fmla="*/ 604203 w 672465"/>
              <a:gd name="connsiteY77" fmla="*/ 3733800 h 6858000"/>
              <a:gd name="connsiteX78" fmla="*/ 585153 w 672465"/>
              <a:gd name="connsiteY78" fmla="*/ 3771900 h 6858000"/>
              <a:gd name="connsiteX79" fmla="*/ 566103 w 672465"/>
              <a:gd name="connsiteY79" fmla="*/ 3810000 h 6858000"/>
              <a:gd name="connsiteX80" fmla="*/ 547053 w 672465"/>
              <a:gd name="connsiteY80" fmla="*/ 3846513 h 6858000"/>
              <a:gd name="connsiteX81" fmla="*/ 531178 w 672465"/>
              <a:gd name="connsiteY81" fmla="*/ 3887788 h 6858000"/>
              <a:gd name="connsiteX82" fmla="*/ 516890 w 672465"/>
              <a:gd name="connsiteY82" fmla="*/ 3933825 h 6858000"/>
              <a:gd name="connsiteX83" fmla="*/ 505778 w 672465"/>
              <a:gd name="connsiteY83" fmla="*/ 3986213 h 6858000"/>
              <a:gd name="connsiteX84" fmla="*/ 497840 w 672465"/>
              <a:gd name="connsiteY84" fmla="*/ 4046538 h 6858000"/>
              <a:gd name="connsiteX85" fmla="*/ 496253 w 672465"/>
              <a:gd name="connsiteY85" fmla="*/ 4114800 h 6858000"/>
              <a:gd name="connsiteX86" fmla="*/ 497840 w 672465"/>
              <a:gd name="connsiteY86" fmla="*/ 4183063 h 6858000"/>
              <a:gd name="connsiteX87" fmla="*/ 505778 w 672465"/>
              <a:gd name="connsiteY87" fmla="*/ 4243388 h 6858000"/>
              <a:gd name="connsiteX88" fmla="*/ 516890 w 672465"/>
              <a:gd name="connsiteY88" fmla="*/ 4295775 h 6858000"/>
              <a:gd name="connsiteX89" fmla="*/ 531178 w 672465"/>
              <a:gd name="connsiteY89" fmla="*/ 4341813 h 6858000"/>
              <a:gd name="connsiteX90" fmla="*/ 547053 w 672465"/>
              <a:gd name="connsiteY90" fmla="*/ 4383088 h 6858000"/>
              <a:gd name="connsiteX91" fmla="*/ 566103 w 672465"/>
              <a:gd name="connsiteY91" fmla="*/ 4419600 h 6858000"/>
              <a:gd name="connsiteX92" fmla="*/ 604203 w 672465"/>
              <a:gd name="connsiteY92" fmla="*/ 4495800 h 6858000"/>
              <a:gd name="connsiteX93" fmla="*/ 620078 w 672465"/>
              <a:gd name="connsiteY93" fmla="*/ 4532313 h 6858000"/>
              <a:gd name="connsiteX94" fmla="*/ 635953 w 672465"/>
              <a:gd name="connsiteY94" fmla="*/ 4573588 h 6858000"/>
              <a:gd name="connsiteX95" fmla="*/ 651828 w 672465"/>
              <a:gd name="connsiteY95" fmla="*/ 4619625 h 6858000"/>
              <a:gd name="connsiteX96" fmla="*/ 662940 w 672465"/>
              <a:gd name="connsiteY96" fmla="*/ 4672013 h 6858000"/>
              <a:gd name="connsiteX97" fmla="*/ 669290 w 672465"/>
              <a:gd name="connsiteY97" fmla="*/ 4732338 h 6858000"/>
              <a:gd name="connsiteX98" fmla="*/ 672465 w 672465"/>
              <a:gd name="connsiteY98" fmla="*/ 4800600 h 6858000"/>
              <a:gd name="connsiteX99" fmla="*/ 669290 w 672465"/>
              <a:gd name="connsiteY99" fmla="*/ 4868863 h 6858000"/>
              <a:gd name="connsiteX100" fmla="*/ 662940 w 672465"/>
              <a:gd name="connsiteY100" fmla="*/ 4929188 h 6858000"/>
              <a:gd name="connsiteX101" fmla="*/ 651828 w 672465"/>
              <a:gd name="connsiteY101" fmla="*/ 4981575 h 6858000"/>
              <a:gd name="connsiteX102" fmla="*/ 635953 w 672465"/>
              <a:gd name="connsiteY102" fmla="*/ 5027613 h 6858000"/>
              <a:gd name="connsiteX103" fmla="*/ 620078 w 672465"/>
              <a:gd name="connsiteY103" fmla="*/ 5068888 h 6858000"/>
              <a:gd name="connsiteX104" fmla="*/ 604203 w 672465"/>
              <a:gd name="connsiteY104" fmla="*/ 5105400 h 6858000"/>
              <a:gd name="connsiteX105" fmla="*/ 585153 w 672465"/>
              <a:gd name="connsiteY105" fmla="*/ 5143500 h 6858000"/>
              <a:gd name="connsiteX106" fmla="*/ 566103 w 672465"/>
              <a:gd name="connsiteY106" fmla="*/ 5181600 h 6858000"/>
              <a:gd name="connsiteX107" fmla="*/ 547053 w 672465"/>
              <a:gd name="connsiteY107" fmla="*/ 5218113 h 6858000"/>
              <a:gd name="connsiteX108" fmla="*/ 531178 w 672465"/>
              <a:gd name="connsiteY108" fmla="*/ 5259388 h 6858000"/>
              <a:gd name="connsiteX109" fmla="*/ 516890 w 672465"/>
              <a:gd name="connsiteY109" fmla="*/ 5305425 h 6858000"/>
              <a:gd name="connsiteX110" fmla="*/ 505778 w 672465"/>
              <a:gd name="connsiteY110" fmla="*/ 5357813 h 6858000"/>
              <a:gd name="connsiteX111" fmla="*/ 497840 w 672465"/>
              <a:gd name="connsiteY111" fmla="*/ 5418138 h 6858000"/>
              <a:gd name="connsiteX112" fmla="*/ 496253 w 672465"/>
              <a:gd name="connsiteY112" fmla="*/ 5486400 h 6858000"/>
              <a:gd name="connsiteX113" fmla="*/ 497840 w 672465"/>
              <a:gd name="connsiteY113" fmla="*/ 5554663 h 6858000"/>
              <a:gd name="connsiteX114" fmla="*/ 505778 w 672465"/>
              <a:gd name="connsiteY114" fmla="*/ 5614988 h 6858000"/>
              <a:gd name="connsiteX115" fmla="*/ 516890 w 672465"/>
              <a:gd name="connsiteY115" fmla="*/ 5667375 h 6858000"/>
              <a:gd name="connsiteX116" fmla="*/ 531178 w 672465"/>
              <a:gd name="connsiteY116" fmla="*/ 5713413 h 6858000"/>
              <a:gd name="connsiteX117" fmla="*/ 547053 w 672465"/>
              <a:gd name="connsiteY117" fmla="*/ 5754688 h 6858000"/>
              <a:gd name="connsiteX118" fmla="*/ 566103 w 672465"/>
              <a:gd name="connsiteY118" fmla="*/ 5791200 h 6858000"/>
              <a:gd name="connsiteX119" fmla="*/ 585153 w 672465"/>
              <a:gd name="connsiteY119" fmla="*/ 5829300 h 6858000"/>
              <a:gd name="connsiteX120" fmla="*/ 604203 w 672465"/>
              <a:gd name="connsiteY120" fmla="*/ 5867400 h 6858000"/>
              <a:gd name="connsiteX121" fmla="*/ 620078 w 672465"/>
              <a:gd name="connsiteY121" fmla="*/ 5903913 h 6858000"/>
              <a:gd name="connsiteX122" fmla="*/ 635953 w 672465"/>
              <a:gd name="connsiteY122" fmla="*/ 5945188 h 6858000"/>
              <a:gd name="connsiteX123" fmla="*/ 651828 w 672465"/>
              <a:gd name="connsiteY123" fmla="*/ 5991225 h 6858000"/>
              <a:gd name="connsiteX124" fmla="*/ 662940 w 672465"/>
              <a:gd name="connsiteY124" fmla="*/ 6043613 h 6858000"/>
              <a:gd name="connsiteX125" fmla="*/ 669290 w 672465"/>
              <a:gd name="connsiteY125" fmla="*/ 6103938 h 6858000"/>
              <a:gd name="connsiteX126" fmla="*/ 672465 w 672465"/>
              <a:gd name="connsiteY126" fmla="*/ 6172200 h 6858000"/>
              <a:gd name="connsiteX127" fmla="*/ 669290 w 672465"/>
              <a:gd name="connsiteY127" fmla="*/ 6240463 h 6858000"/>
              <a:gd name="connsiteX128" fmla="*/ 662940 w 672465"/>
              <a:gd name="connsiteY128" fmla="*/ 6300788 h 6858000"/>
              <a:gd name="connsiteX129" fmla="*/ 651828 w 672465"/>
              <a:gd name="connsiteY129" fmla="*/ 6353175 h 6858000"/>
              <a:gd name="connsiteX130" fmla="*/ 635953 w 672465"/>
              <a:gd name="connsiteY130" fmla="*/ 6399213 h 6858000"/>
              <a:gd name="connsiteX131" fmla="*/ 620078 w 672465"/>
              <a:gd name="connsiteY131" fmla="*/ 6440488 h 6858000"/>
              <a:gd name="connsiteX132" fmla="*/ 604203 w 672465"/>
              <a:gd name="connsiteY132" fmla="*/ 6477000 h 6858000"/>
              <a:gd name="connsiteX133" fmla="*/ 585153 w 672465"/>
              <a:gd name="connsiteY133" fmla="*/ 6515100 h 6858000"/>
              <a:gd name="connsiteX134" fmla="*/ 566103 w 672465"/>
              <a:gd name="connsiteY134" fmla="*/ 6553200 h 6858000"/>
              <a:gd name="connsiteX135" fmla="*/ 547053 w 672465"/>
              <a:gd name="connsiteY135" fmla="*/ 6589713 h 6858000"/>
              <a:gd name="connsiteX136" fmla="*/ 531178 w 672465"/>
              <a:gd name="connsiteY136" fmla="*/ 6630988 h 6858000"/>
              <a:gd name="connsiteX137" fmla="*/ 516890 w 672465"/>
              <a:gd name="connsiteY137" fmla="*/ 6677025 h 6858000"/>
              <a:gd name="connsiteX138" fmla="*/ 505778 w 672465"/>
              <a:gd name="connsiteY138" fmla="*/ 6729413 h 6858000"/>
              <a:gd name="connsiteX139" fmla="*/ 497840 w 672465"/>
              <a:gd name="connsiteY139" fmla="*/ 6789738 h 6858000"/>
              <a:gd name="connsiteX140" fmla="*/ 496253 w 672465"/>
              <a:gd name="connsiteY140" fmla="*/ 6858000 h 6858000"/>
              <a:gd name="connsiteX141" fmla="*/ 0 w 672465"/>
              <a:gd name="connsiteY1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72465" h="6858000">
                <a:moveTo>
                  <a:pt x="0" y="0"/>
                </a:moveTo>
                <a:lnTo>
                  <a:pt x="496253" y="0"/>
                </a:lnTo>
                <a:lnTo>
                  <a:pt x="497840" y="68263"/>
                </a:lnTo>
                <a:lnTo>
                  <a:pt x="505778" y="128588"/>
                </a:lnTo>
                <a:lnTo>
                  <a:pt x="516890" y="180975"/>
                </a:lnTo>
                <a:lnTo>
                  <a:pt x="531178" y="227013"/>
                </a:lnTo>
                <a:lnTo>
                  <a:pt x="547053" y="268288"/>
                </a:lnTo>
                <a:lnTo>
                  <a:pt x="566103" y="304800"/>
                </a:lnTo>
                <a:lnTo>
                  <a:pt x="585153" y="342900"/>
                </a:lnTo>
                <a:lnTo>
                  <a:pt x="604203" y="381000"/>
                </a:lnTo>
                <a:lnTo>
                  <a:pt x="620078" y="417513"/>
                </a:lnTo>
                <a:lnTo>
                  <a:pt x="635953" y="458788"/>
                </a:lnTo>
                <a:lnTo>
                  <a:pt x="651828" y="504825"/>
                </a:lnTo>
                <a:lnTo>
                  <a:pt x="662940" y="557213"/>
                </a:lnTo>
                <a:lnTo>
                  <a:pt x="669290" y="617538"/>
                </a:lnTo>
                <a:lnTo>
                  <a:pt x="672465" y="685800"/>
                </a:lnTo>
                <a:lnTo>
                  <a:pt x="669290" y="754063"/>
                </a:lnTo>
                <a:lnTo>
                  <a:pt x="662940" y="814388"/>
                </a:lnTo>
                <a:lnTo>
                  <a:pt x="651828" y="866775"/>
                </a:lnTo>
                <a:lnTo>
                  <a:pt x="635953" y="912813"/>
                </a:lnTo>
                <a:lnTo>
                  <a:pt x="620078" y="954088"/>
                </a:lnTo>
                <a:lnTo>
                  <a:pt x="604203" y="990600"/>
                </a:lnTo>
                <a:lnTo>
                  <a:pt x="585153" y="1028700"/>
                </a:lnTo>
                <a:lnTo>
                  <a:pt x="566103" y="1066800"/>
                </a:lnTo>
                <a:lnTo>
                  <a:pt x="547053" y="1103313"/>
                </a:lnTo>
                <a:lnTo>
                  <a:pt x="531178" y="1144588"/>
                </a:lnTo>
                <a:lnTo>
                  <a:pt x="516890" y="1190625"/>
                </a:lnTo>
                <a:lnTo>
                  <a:pt x="505778" y="1243013"/>
                </a:lnTo>
                <a:lnTo>
                  <a:pt x="497840" y="1303338"/>
                </a:lnTo>
                <a:lnTo>
                  <a:pt x="496253" y="1371600"/>
                </a:lnTo>
                <a:lnTo>
                  <a:pt x="497840" y="1439863"/>
                </a:lnTo>
                <a:lnTo>
                  <a:pt x="505778" y="1500188"/>
                </a:lnTo>
                <a:lnTo>
                  <a:pt x="516890" y="1552575"/>
                </a:lnTo>
                <a:lnTo>
                  <a:pt x="531178" y="1598613"/>
                </a:lnTo>
                <a:lnTo>
                  <a:pt x="547053" y="1639888"/>
                </a:lnTo>
                <a:lnTo>
                  <a:pt x="566103" y="1676400"/>
                </a:lnTo>
                <a:lnTo>
                  <a:pt x="585153" y="1714500"/>
                </a:lnTo>
                <a:lnTo>
                  <a:pt x="604203" y="1752600"/>
                </a:lnTo>
                <a:lnTo>
                  <a:pt x="620078" y="1789113"/>
                </a:lnTo>
                <a:lnTo>
                  <a:pt x="635953" y="1830388"/>
                </a:lnTo>
                <a:lnTo>
                  <a:pt x="651828" y="1876425"/>
                </a:lnTo>
                <a:lnTo>
                  <a:pt x="662940" y="1928813"/>
                </a:lnTo>
                <a:lnTo>
                  <a:pt x="669290" y="1989138"/>
                </a:lnTo>
                <a:lnTo>
                  <a:pt x="672465" y="2057400"/>
                </a:lnTo>
                <a:lnTo>
                  <a:pt x="669290" y="2125663"/>
                </a:lnTo>
                <a:lnTo>
                  <a:pt x="662940" y="2185988"/>
                </a:lnTo>
                <a:lnTo>
                  <a:pt x="651828" y="2238375"/>
                </a:lnTo>
                <a:lnTo>
                  <a:pt x="635953" y="2284413"/>
                </a:lnTo>
                <a:lnTo>
                  <a:pt x="620078" y="2325688"/>
                </a:lnTo>
                <a:lnTo>
                  <a:pt x="604203" y="2362200"/>
                </a:lnTo>
                <a:lnTo>
                  <a:pt x="585153" y="2400300"/>
                </a:lnTo>
                <a:lnTo>
                  <a:pt x="566103" y="2438400"/>
                </a:lnTo>
                <a:lnTo>
                  <a:pt x="547053" y="2474913"/>
                </a:lnTo>
                <a:lnTo>
                  <a:pt x="531178" y="2516188"/>
                </a:lnTo>
                <a:lnTo>
                  <a:pt x="516890" y="2562225"/>
                </a:lnTo>
                <a:lnTo>
                  <a:pt x="505778" y="2614613"/>
                </a:lnTo>
                <a:lnTo>
                  <a:pt x="497840" y="2674938"/>
                </a:lnTo>
                <a:lnTo>
                  <a:pt x="496253" y="2743200"/>
                </a:lnTo>
                <a:lnTo>
                  <a:pt x="497840" y="2811463"/>
                </a:lnTo>
                <a:lnTo>
                  <a:pt x="505778" y="2871788"/>
                </a:lnTo>
                <a:lnTo>
                  <a:pt x="516890" y="2924175"/>
                </a:lnTo>
                <a:lnTo>
                  <a:pt x="531178" y="2970213"/>
                </a:lnTo>
                <a:lnTo>
                  <a:pt x="547053" y="3011488"/>
                </a:lnTo>
                <a:lnTo>
                  <a:pt x="566103" y="3048000"/>
                </a:lnTo>
                <a:lnTo>
                  <a:pt x="585153" y="3086100"/>
                </a:lnTo>
                <a:lnTo>
                  <a:pt x="604203" y="3124200"/>
                </a:lnTo>
                <a:lnTo>
                  <a:pt x="620078" y="3160713"/>
                </a:lnTo>
                <a:lnTo>
                  <a:pt x="635953" y="3201988"/>
                </a:lnTo>
                <a:lnTo>
                  <a:pt x="651828" y="3248025"/>
                </a:lnTo>
                <a:lnTo>
                  <a:pt x="662940" y="3300413"/>
                </a:lnTo>
                <a:lnTo>
                  <a:pt x="669290" y="3360738"/>
                </a:lnTo>
                <a:lnTo>
                  <a:pt x="672465" y="3427413"/>
                </a:lnTo>
                <a:lnTo>
                  <a:pt x="669290" y="3497263"/>
                </a:lnTo>
                <a:lnTo>
                  <a:pt x="662940" y="3557588"/>
                </a:lnTo>
                <a:lnTo>
                  <a:pt x="651828" y="3609975"/>
                </a:lnTo>
                <a:lnTo>
                  <a:pt x="635953" y="3656013"/>
                </a:lnTo>
                <a:lnTo>
                  <a:pt x="620078" y="3697288"/>
                </a:lnTo>
                <a:lnTo>
                  <a:pt x="604203" y="3733800"/>
                </a:lnTo>
                <a:lnTo>
                  <a:pt x="585153" y="3771900"/>
                </a:lnTo>
                <a:lnTo>
                  <a:pt x="566103" y="3810000"/>
                </a:lnTo>
                <a:lnTo>
                  <a:pt x="547053" y="3846513"/>
                </a:lnTo>
                <a:lnTo>
                  <a:pt x="531178" y="3887788"/>
                </a:lnTo>
                <a:lnTo>
                  <a:pt x="516890" y="3933825"/>
                </a:lnTo>
                <a:lnTo>
                  <a:pt x="505778" y="3986213"/>
                </a:lnTo>
                <a:lnTo>
                  <a:pt x="497840" y="4046538"/>
                </a:lnTo>
                <a:lnTo>
                  <a:pt x="496253" y="4114800"/>
                </a:lnTo>
                <a:lnTo>
                  <a:pt x="497840" y="4183063"/>
                </a:lnTo>
                <a:lnTo>
                  <a:pt x="505778" y="4243388"/>
                </a:lnTo>
                <a:lnTo>
                  <a:pt x="516890" y="4295775"/>
                </a:lnTo>
                <a:lnTo>
                  <a:pt x="531178" y="4341813"/>
                </a:lnTo>
                <a:lnTo>
                  <a:pt x="547053" y="4383088"/>
                </a:lnTo>
                <a:lnTo>
                  <a:pt x="566103" y="4419600"/>
                </a:lnTo>
                <a:lnTo>
                  <a:pt x="604203" y="4495800"/>
                </a:lnTo>
                <a:lnTo>
                  <a:pt x="620078" y="4532313"/>
                </a:lnTo>
                <a:lnTo>
                  <a:pt x="635953" y="4573588"/>
                </a:lnTo>
                <a:lnTo>
                  <a:pt x="651828" y="4619625"/>
                </a:lnTo>
                <a:lnTo>
                  <a:pt x="662940" y="4672013"/>
                </a:lnTo>
                <a:lnTo>
                  <a:pt x="669290" y="4732338"/>
                </a:lnTo>
                <a:lnTo>
                  <a:pt x="672465" y="4800600"/>
                </a:lnTo>
                <a:lnTo>
                  <a:pt x="669290" y="4868863"/>
                </a:lnTo>
                <a:lnTo>
                  <a:pt x="662940" y="4929188"/>
                </a:lnTo>
                <a:lnTo>
                  <a:pt x="651828" y="4981575"/>
                </a:lnTo>
                <a:lnTo>
                  <a:pt x="635953" y="5027613"/>
                </a:lnTo>
                <a:lnTo>
                  <a:pt x="620078" y="5068888"/>
                </a:lnTo>
                <a:lnTo>
                  <a:pt x="604203" y="5105400"/>
                </a:lnTo>
                <a:lnTo>
                  <a:pt x="585153" y="5143500"/>
                </a:lnTo>
                <a:lnTo>
                  <a:pt x="566103" y="5181600"/>
                </a:lnTo>
                <a:lnTo>
                  <a:pt x="547053" y="5218113"/>
                </a:lnTo>
                <a:lnTo>
                  <a:pt x="531178" y="5259388"/>
                </a:lnTo>
                <a:lnTo>
                  <a:pt x="516890" y="5305425"/>
                </a:lnTo>
                <a:lnTo>
                  <a:pt x="505778" y="5357813"/>
                </a:lnTo>
                <a:lnTo>
                  <a:pt x="497840" y="5418138"/>
                </a:lnTo>
                <a:lnTo>
                  <a:pt x="496253" y="5486400"/>
                </a:lnTo>
                <a:lnTo>
                  <a:pt x="497840" y="5554663"/>
                </a:lnTo>
                <a:lnTo>
                  <a:pt x="505778" y="5614988"/>
                </a:lnTo>
                <a:lnTo>
                  <a:pt x="516890" y="5667375"/>
                </a:lnTo>
                <a:lnTo>
                  <a:pt x="531178" y="5713413"/>
                </a:lnTo>
                <a:lnTo>
                  <a:pt x="547053" y="5754688"/>
                </a:lnTo>
                <a:lnTo>
                  <a:pt x="566103" y="5791200"/>
                </a:lnTo>
                <a:lnTo>
                  <a:pt x="585153" y="5829300"/>
                </a:lnTo>
                <a:lnTo>
                  <a:pt x="604203" y="5867400"/>
                </a:lnTo>
                <a:lnTo>
                  <a:pt x="620078" y="5903913"/>
                </a:lnTo>
                <a:lnTo>
                  <a:pt x="635953" y="5945188"/>
                </a:lnTo>
                <a:lnTo>
                  <a:pt x="651828" y="5991225"/>
                </a:lnTo>
                <a:lnTo>
                  <a:pt x="662940" y="6043613"/>
                </a:lnTo>
                <a:lnTo>
                  <a:pt x="669290" y="6103938"/>
                </a:lnTo>
                <a:lnTo>
                  <a:pt x="672465" y="6172200"/>
                </a:lnTo>
                <a:lnTo>
                  <a:pt x="669290" y="6240463"/>
                </a:lnTo>
                <a:lnTo>
                  <a:pt x="662940" y="6300788"/>
                </a:lnTo>
                <a:lnTo>
                  <a:pt x="651828" y="6353175"/>
                </a:lnTo>
                <a:lnTo>
                  <a:pt x="635953" y="6399213"/>
                </a:lnTo>
                <a:lnTo>
                  <a:pt x="620078" y="6440488"/>
                </a:lnTo>
                <a:lnTo>
                  <a:pt x="604203" y="6477000"/>
                </a:lnTo>
                <a:lnTo>
                  <a:pt x="585153" y="6515100"/>
                </a:lnTo>
                <a:lnTo>
                  <a:pt x="566103" y="6553200"/>
                </a:lnTo>
                <a:lnTo>
                  <a:pt x="547053" y="6589713"/>
                </a:lnTo>
                <a:lnTo>
                  <a:pt x="531178" y="6630988"/>
                </a:lnTo>
                <a:lnTo>
                  <a:pt x="516890" y="6677025"/>
                </a:lnTo>
                <a:lnTo>
                  <a:pt x="505778" y="6729413"/>
                </a:lnTo>
                <a:lnTo>
                  <a:pt x="497840" y="6789738"/>
                </a:lnTo>
                <a:lnTo>
                  <a:pt x="4962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3E989F6-A7C4-94F4-0ECA-0EBD7ECD3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600" y="5743964"/>
            <a:ext cx="8340104" cy="6363368"/>
          </a:xfrm>
        </p:spPr>
        <p:txBody>
          <a:bodyPr anchor="t">
            <a:normAutofit/>
          </a:bodyPr>
          <a:lstStyle/>
          <a:p>
            <a:r>
              <a:rPr lang="ru-RU" sz="3600" dirty="0">
                <a:solidFill>
                  <a:schemeClr val="tx1"/>
                </a:solidFill>
              </a:rPr>
              <a:t>При равных параметрах имеем</a:t>
            </a:r>
          </a:p>
          <a:p>
            <a:r>
              <a:rPr lang="ru-RU" sz="3600" dirty="0">
                <a:solidFill>
                  <a:schemeClr val="tx1"/>
                </a:solidFill>
              </a:rPr>
              <a:t>Карту высот шумом Перлина</a:t>
            </a:r>
          </a:p>
          <a:p>
            <a:r>
              <a:rPr lang="ru-RU" sz="3600" dirty="0">
                <a:solidFill>
                  <a:schemeClr val="tx1"/>
                </a:solidFill>
              </a:rPr>
              <a:t>Внутреннею часть клеточным автоматом</a:t>
            </a:r>
          </a:p>
          <a:p>
            <a:r>
              <a:rPr lang="ru-RU" sz="3600" dirty="0">
                <a:solidFill>
                  <a:schemeClr val="tx1"/>
                </a:solidFill>
              </a:rPr>
              <a:t>И их объединение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19336" y="0"/>
            <a:ext cx="8464664" cy="740200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50232" y="0"/>
            <a:ext cx="8233770" cy="7171444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Рисунок 8" descr="Изображение выглядит как наружны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B8C1CAAD-E4A1-2CFA-402B-AB1A25352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554" y="1391489"/>
            <a:ext cx="5795246" cy="2883134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7376" y="5169594"/>
            <a:ext cx="6523424" cy="651550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4AF41C3-8948-4210-91C5-1285DC5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7210" y="5389126"/>
            <a:ext cx="6083756" cy="6076436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FE24D67-4D3A-6151-6F3C-718EA54FC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376" y="6689632"/>
            <a:ext cx="3475424" cy="347542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57196" y="7819904"/>
            <a:ext cx="6626804" cy="5896094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55780" y="8018204"/>
            <a:ext cx="6428222" cy="5697794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77E0B3E5-DC2D-0605-13E7-C7D0FA7B1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380" y="10181277"/>
            <a:ext cx="4091420" cy="259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10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D1E94-81A5-779C-D952-5FE4CE82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Генератор</a:t>
            </a:r>
          </a:p>
        </p:txBody>
      </p:sp>
      <p:pic>
        <p:nvPicPr>
          <p:cNvPr id="5" name="Объект 4" descr="Изображение выглядит как текст, электроника, диспле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7309801E-2315-7E78-08FE-AE39E0627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6" y="2159000"/>
            <a:ext cx="21525226" cy="10451672"/>
          </a:xfrm>
        </p:spPr>
      </p:pic>
    </p:spTree>
    <p:extLst>
      <p:ext uri="{BB962C8B-B14F-4D97-AF65-F5344CB8AC3E}">
        <p14:creationId xmlns:p14="http://schemas.microsoft.com/office/powerpoint/2010/main" val="419677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07CB6-9173-666A-43DB-B3FC9485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Физика перемещений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4A927FD-51D0-F43F-9DBE-155D2C87F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Сила тяжести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т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яж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ru-RU" dirty="0"/>
              </a:p>
              <a:p>
                <a:r>
                  <a:rPr lang="ru-RU" dirty="0"/>
                  <a:t>Сила Архимеда</a:t>
                </a:r>
              </a:p>
              <a:p>
                <a:r>
                  <a:rPr lang="ru-RU" dirty="0"/>
                  <a:t>Сила Сопротивления среды</a:t>
                </a:r>
              </a:p>
              <a:p>
                <a:r>
                  <a:rPr lang="ru-RU" dirty="0"/>
                  <a:t>Закон всемирного тяготения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^2</m:t>
                        </m:r>
                      </m:den>
                    </m:f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4A927FD-51D0-F43F-9DBE-155D2C87F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8" t="-10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019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254C3-EB36-C7E4-AF89-9AEBA652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Тело брошенное под углом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8F436E-8D6D-9AF6-F10E-D54D47FC7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Начальная скорость</a:t>
            </a:r>
          </a:p>
          <a:p>
            <a:r>
              <a:rPr lang="ru-RU" dirty="0"/>
              <a:t>Угол приложения начальной скорости</a:t>
            </a:r>
          </a:p>
          <a:p>
            <a:r>
              <a:rPr lang="ru-RU" dirty="0"/>
              <a:t>Масса, плотность, объем тела</a:t>
            </a:r>
          </a:p>
          <a:p>
            <a:r>
              <a:rPr lang="ru-RU" dirty="0"/>
              <a:t>Форма тела</a:t>
            </a:r>
          </a:p>
          <a:p>
            <a:r>
              <a:rPr lang="ru-RU" dirty="0"/>
              <a:t>Плотность среды</a:t>
            </a:r>
          </a:p>
          <a:p>
            <a:r>
              <a:rPr lang="ru-RU" dirty="0"/>
              <a:t>Вескость среды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B5AC93-A78B-103F-49A2-1B40C5B86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0" y="2608964"/>
            <a:ext cx="10795000" cy="99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2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4F463-FE49-A304-EEAE-41DB3AF6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58" y="1290214"/>
            <a:ext cx="8894744" cy="3281788"/>
          </a:xfrm>
        </p:spPr>
        <p:txBody>
          <a:bodyPr anchor="t">
            <a:normAutofit/>
          </a:bodyPr>
          <a:lstStyle/>
          <a:p>
            <a:r>
              <a:rPr lang="ru-RU" sz="7400" dirty="0"/>
              <a:t>Расчет траектории полета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3FDBEE-F8D4-EA99-10E2-E2C1947F0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358" y="4572002"/>
            <a:ext cx="6768660" cy="7881688"/>
          </a:xfrm>
        </p:spPr>
        <p:txBody>
          <a:bodyPr>
            <a:normAutofit/>
          </a:bodyPr>
          <a:lstStyle/>
          <a:p>
            <a:r>
              <a:rPr lang="ru-RU" dirty="0"/>
              <a:t>Для тела движущегося вертикально вниз 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Для тела Брошенного под углом к горизонту</a:t>
            </a:r>
          </a:p>
          <a:p>
            <a:endParaRPr lang="ru-RU" dirty="0"/>
          </a:p>
          <a:p>
            <a:endParaRPr lang="en-US" dirty="0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7154E9A-C9FD-A4CA-54A4-3E2A267E6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89" y="4396983"/>
            <a:ext cx="11990930" cy="7824079"/>
          </a:xfrm>
          <a:prstGeom prst="rect">
            <a:avLst/>
          </a:prstGeom>
        </p:spPr>
      </p:pic>
      <p:pic>
        <p:nvPicPr>
          <p:cNvPr id="7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C52CFC85-79D1-4C1B-BD4F-856B461F0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52" y="6091555"/>
            <a:ext cx="4848701" cy="1762235"/>
          </a:xfrm>
          <a:prstGeom prst="rect">
            <a:avLst/>
          </a:prstGeom>
        </p:spPr>
      </p:pic>
      <p:pic>
        <p:nvPicPr>
          <p:cNvPr id="8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D6A48A68-07EA-DE4F-F443-0CE6717809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51" y="9373343"/>
            <a:ext cx="5874511" cy="287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6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4C0DE-57E4-65B5-B547-434A8E8D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3E7F3D-92D8-7585-F65C-FFAD8C146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5400" dirty="0"/>
              <a:t>Получить разнообразный ландшафт на плоскости</a:t>
            </a:r>
          </a:p>
          <a:p>
            <a:r>
              <a:rPr lang="ru-RU" sz="5400" dirty="0"/>
              <a:t>Реализовать реалистичную физическую среду  перемещение аватаров, и полеты снарядов</a:t>
            </a:r>
          </a:p>
          <a:p>
            <a:pPr lvl="0"/>
            <a:r>
              <a:rPr lang="ru-RU" sz="5400" dirty="0"/>
              <a:t>Провести расчет пропорциональных разрушений</a:t>
            </a:r>
          </a:p>
        </p:txBody>
      </p:sp>
    </p:spTree>
    <p:extLst>
      <p:ext uri="{BB962C8B-B14F-4D97-AF65-F5344CB8AC3E}">
        <p14:creationId xmlns:p14="http://schemas.microsoft.com/office/powerpoint/2010/main" val="2837013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470A0-17F7-6405-7FFA-38E8D525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9600" dirty="0"/>
              <a:t>Расчет траектории полета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27AFF0-D530-D085-B319-AB784FD1C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56" y="4572000"/>
            <a:ext cx="13906142" cy="7898240"/>
          </a:xfrm>
        </p:spPr>
      </p:pic>
    </p:spTree>
    <p:extLst>
      <p:ext uri="{BB962C8B-B14F-4D97-AF65-F5344CB8AC3E}">
        <p14:creationId xmlns:p14="http://schemas.microsoft.com/office/powerpoint/2010/main" val="157371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FFD05-ED66-F6B5-1037-3272AAC6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Средства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7123DB-8F44-F6BF-FBEA-EB04F2C86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7200" dirty="0"/>
              <a:t>Язык программирования </a:t>
            </a:r>
            <a:r>
              <a:rPr lang="en-US" sz="7200" dirty="0"/>
              <a:t>C#</a:t>
            </a:r>
          </a:p>
          <a:p>
            <a:r>
              <a:rPr lang="en-US" sz="7200" dirty="0" err="1"/>
              <a:t>П</a:t>
            </a:r>
            <a:r>
              <a:rPr lang="ru-RU" sz="7200" dirty="0" err="1"/>
              <a:t>латформа</a:t>
            </a:r>
            <a:r>
              <a:rPr lang="ru-RU" sz="7200" dirty="0"/>
              <a:t> </a:t>
            </a:r>
            <a:r>
              <a:rPr lang="en-US" sz="7200" dirty="0"/>
              <a:t>.NET</a:t>
            </a:r>
          </a:p>
          <a:p>
            <a:r>
              <a:rPr lang="en-US" sz="7200" dirty="0" err="1"/>
              <a:t>С</a:t>
            </a:r>
            <a:r>
              <a:rPr lang="ru-RU" sz="7200" dirty="0" err="1"/>
              <a:t>реда</a:t>
            </a:r>
            <a:r>
              <a:rPr lang="ru-RU" sz="7200" dirty="0"/>
              <a:t> разработки </a:t>
            </a:r>
            <a:r>
              <a:rPr lang="ru-RU" sz="7200" dirty="0" err="1"/>
              <a:t>U</a:t>
            </a:r>
            <a:r>
              <a:rPr lang="en-US" sz="7200" dirty="0"/>
              <a:t>NITY</a:t>
            </a:r>
          </a:p>
        </p:txBody>
      </p:sp>
    </p:spTree>
    <p:extLst>
      <p:ext uri="{BB962C8B-B14F-4D97-AF65-F5344CB8AC3E}">
        <p14:creationId xmlns:p14="http://schemas.microsoft.com/office/powerpoint/2010/main" val="216179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24383998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56B36-9A7C-7985-9CB5-11A4F9AC3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514" y="1729822"/>
            <a:ext cx="18062968" cy="6934564"/>
          </a:xfrm>
        </p:spPr>
        <p:txBody>
          <a:bodyPr anchor="b">
            <a:normAutofit/>
          </a:bodyPr>
          <a:lstStyle/>
          <a:p>
            <a:r>
              <a:rPr lang="ru-RU" sz="16000" dirty="0"/>
              <a:t>Генерация Ландшафта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41414"/>
            <a:ext cx="24384000" cy="3574584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0F6D78-3BA1-8FDB-FFA9-91EBD7ECC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6628" y="10986752"/>
            <a:ext cx="16090746" cy="1484558"/>
          </a:xfrm>
        </p:spPr>
        <p:txBody>
          <a:bodyPr anchor="ctr">
            <a:normAutofit/>
          </a:bodyPr>
          <a:lstStyle/>
          <a:p>
            <a:r>
              <a:rPr lang="ru-RU" sz="3600" dirty="0">
                <a:solidFill>
                  <a:srgbClr val="2A1A00"/>
                </a:solidFill>
              </a:rPr>
              <a:t>Процедурная генерация</a:t>
            </a:r>
          </a:p>
        </p:txBody>
      </p:sp>
    </p:spTree>
    <p:extLst>
      <p:ext uri="{BB962C8B-B14F-4D97-AF65-F5344CB8AC3E}">
        <p14:creationId xmlns:p14="http://schemas.microsoft.com/office/powerpoint/2010/main" val="1605178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50FDAE0-268C-9BA0-4DE7-8C96340E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Шум Перлина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AC43171-F35F-8AA7-67DF-D2D436088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3569"/>
            <a:ext cx="4053840" cy="405384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87460D9F-1E25-C861-E53A-D09DFCCC4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b="1" dirty="0"/>
              <a:t>Шум </a:t>
            </a:r>
            <a:r>
              <a:rPr lang="ru-RU" b="1" dirty="0" err="1"/>
              <a:t>Перлинва</a:t>
            </a:r>
            <a:r>
              <a:rPr lang="ru-RU" b="1" dirty="0"/>
              <a:t> </a:t>
            </a:r>
            <a:r>
              <a:rPr lang="ru-RU" dirty="0"/>
              <a:t>- </a:t>
            </a:r>
            <a:r>
              <a:rPr lang="ru-RU" dirty="0" err="1"/>
              <a:t>математическии</a:t>
            </a:r>
            <a:r>
              <a:rPr lang="ru-RU" dirty="0"/>
              <a:t>̆ алгоритм по генерированию </a:t>
            </a:r>
            <a:r>
              <a:rPr lang="ru-RU" dirty="0" err="1"/>
              <a:t>процедурнои</a:t>
            </a:r>
            <a:r>
              <a:rPr lang="ru-RU" dirty="0"/>
              <a:t>̆ текстуры </a:t>
            </a:r>
            <a:r>
              <a:rPr lang="ru-RU" dirty="0" err="1"/>
              <a:t>псевдо-случайным</a:t>
            </a:r>
            <a:r>
              <a:rPr lang="ru-RU" dirty="0"/>
              <a:t> методом. Используется в </a:t>
            </a:r>
            <a:r>
              <a:rPr lang="ru-RU" dirty="0" err="1"/>
              <a:t>компьютернои</a:t>
            </a:r>
            <a:r>
              <a:rPr lang="ru-RU" dirty="0"/>
              <a:t>̆ графике для увеличения реализма или </a:t>
            </a:r>
            <a:r>
              <a:rPr lang="ru-RU" dirty="0" err="1"/>
              <a:t>графическои</a:t>
            </a:r>
            <a:r>
              <a:rPr lang="ru-RU" dirty="0"/>
              <a:t>̆ сложности поверхности геометрических объектов. </a:t>
            </a:r>
          </a:p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EC140-9F97-AA2E-350D-749A58D5C540}"/>
              </a:ext>
            </a:extLst>
          </p:cNvPr>
          <p:cNvSpPr txBox="1"/>
          <p:nvPr/>
        </p:nvSpPr>
        <p:spPr>
          <a:xfrm>
            <a:off x="1523999" y="5847409"/>
            <a:ext cx="405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Ш</a:t>
            </a:r>
            <a:r>
              <a:rPr lang="ru-RU" dirty="0"/>
              <a:t>ум Перлина </a:t>
            </a:r>
            <a:r>
              <a:rPr lang="en-US" dirty="0"/>
              <a:t>UNITY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22B6501-FB3A-27B6-B9B0-AECD494D2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874329"/>
            <a:ext cx="4053840" cy="405383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3FEC4A9-46E1-CE3B-CC2C-A015AEE36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85" y="7874329"/>
            <a:ext cx="4053840" cy="405384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68A9E68-E6F6-FE01-314B-7BC40186CC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85" y="1787831"/>
            <a:ext cx="4053840" cy="40538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58C541-19A7-8E3C-7476-91D087DCBE21}"/>
              </a:ext>
            </a:extLst>
          </p:cNvPr>
          <p:cNvSpPr txBox="1"/>
          <p:nvPr/>
        </p:nvSpPr>
        <p:spPr>
          <a:xfrm>
            <a:off x="1270000" y="11922431"/>
            <a:ext cx="430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М</a:t>
            </a:r>
            <a:r>
              <a:rPr lang="ru-RU" dirty="0" err="1"/>
              <a:t>ультиоктавный</a:t>
            </a:r>
            <a:r>
              <a:rPr lang="ru-RU" dirty="0"/>
              <a:t> Шум без модификации локальной переменной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DC6C0-D13E-6E13-A4C2-7386E33226F8}"/>
              </a:ext>
            </a:extLst>
          </p:cNvPr>
          <p:cNvSpPr txBox="1"/>
          <p:nvPr/>
        </p:nvSpPr>
        <p:spPr>
          <a:xfrm>
            <a:off x="8886526" y="11922431"/>
            <a:ext cx="4053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М</a:t>
            </a:r>
            <a:r>
              <a:rPr lang="ru-RU" dirty="0" err="1"/>
              <a:t>ультиоктавный</a:t>
            </a:r>
            <a:r>
              <a:rPr lang="ru-RU" dirty="0"/>
              <a:t> Шум </a:t>
            </a:r>
            <a:r>
              <a:rPr lang="en-US" dirty="0"/>
              <a:t>c </a:t>
            </a:r>
            <a:r>
              <a:rPr lang="ru-RU" dirty="0" err="1"/>
              <a:t>косинусиидальной</a:t>
            </a:r>
            <a:endParaRPr lang="ru-RU" dirty="0"/>
          </a:p>
          <a:p>
            <a:r>
              <a:rPr lang="ru-RU" dirty="0"/>
              <a:t> модификацией локальной переменной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7F8070-02B1-3EED-0C15-109949166C56}"/>
              </a:ext>
            </a:extLst>
          </p:cNvPr>
          <p:cNvSpPr txBox="1"/>
          <p:nvPr/>
        </p:nvSpPr>
        <p:spPr>
          <a:xfrm>
            <a:off x="9176085" y="5847409"/>
            <a:ext cx="405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Ш</a:t>
            </a:r>
            <a:r>
              <a:rPr lang="ru-RU" dirty="0"/>
              <a:t>ум Перлина</a:t>
            </a:r>
          </a:p>
        </p:txBody>
      </p:sp>
    </p:spTree>
    <p:extLst>
      <p:ext uri="{BB962C8B-B14F-4D97-AF65-F5344CB8AC3E}">
        <p14:creationId xmlns:p14="http://schemas.microsoft.com/office/powerpoint/2010/main" val="292389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9DBCA-6E72-D0F7-A947-D2354D358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54" y="1290210"/>
            <a:ext cx="8714998" cy="2641710"/>
          </a:xfrm>
        </p:spPr>
        <p:txBody>
          <a:bodyPr>
            <a:normAutofit/>
          </a:bodyPr>
          <a:lstStyle/>
          <a:p>
            <a:r>
              <a:rPr lang="ru-RU" sz="8800" dirty="0"/>
              <a:t>Вычисление шума</a:t>
            </a:r>
          </a:p>
        </p:txBody>
      </p:sp>
      <p:pic>
        <p:nvPicPr>
          <p:cNvPr id="22" name="Объект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37733E-39C1-ABDB-BB5F-309FE2575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614" y="5258622"/>
            <a:ext cx="7716034" cy="7375478"/>
          </a:xfr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1FD0E2-ED78-C65A-1EBA-B95F1BC02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" y="4213860"/>
            <a:ext cx="10353488" cy="8420240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CF3BC1-0A14-66C8-8B61-A000EA4D3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614" y="1290210"/>
            <a:ext cx="866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9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6">
            <a:extLst>
              <a:ext uri="{FF2B5EF4-FFF2-40B4-BE49-F238E27FC236}">
                <a16:creationId xmlns:a16="http://schemas.microsoft.com/office/drawing/2014/main" id="{CA71505E-6D83-4D7B-B88A-7D7C2DB42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771650" cy="13716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174A2F-5CC0-47EE-BFEA-6199C2BD7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7072" y="0"/>
            <a:ext cx="56692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4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5138400" cy="13716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4901F28-577B-CC6C-F0DF-1AF0B737F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288" y="969262"/>
            <a:ext cx="12681038" cy="3276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100" spc="200">
                <a:solidFill>
                  <a:schemeClr val="tx2"/>
                </a:solidFill>
                <a:latin typeface="+mj-lt"/>
              </a:rPr>
              <a:t>Простой Шум Перлина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692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Текст 18">
                <a:extLst>
                  <a:ext uri="{FF2B5EF4-FFF2-40B4-BE49-F238E27FC236}">
                    <a16:creationId xmlns:a16="http://schemas.microsoft.com/office/drawing/2014/main" id="{65EDFC7D-57B7-F487-BEA8-55F0D6C2956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530102" y="4886280"/>
                <a:ext cx="12612618" cy="786045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3600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Координаты точки:</a:t>
                </a:r>
                <a:r>
                  <a:rPr lang="en-US" sz="3600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  </a:t>
                </a:r>
                <a:r>
                  <a:rPr lang="ru-RU" sz="3600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x</m:t>
                    </m:r>
                    <m:r>
                      <a:rPr lang="ru-RU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 2.5</m:t>
                    </m:r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           </m:t>
                    </m:r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=0.5</m:t>
                    </m:r>
                  </m:oMath>
                </a14:m>
                <a:endParaRPr lang="ru-R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3600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Целочисленные координаты точки</a:t>
                </a:r>
                <a:r>
                  <a:rPr lang="en-US" sz="3600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:   </a:t>
                </a:r>
                <a14:m>
                  <m:oMath xmlns:m="http://schemas.openxmlformats.org/officeDocument/2006/math">
                    <m:r>
                      <a:rPr lang="ru-RU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=2             </m:t>
                    </m:r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</m:oMath>
                </a14:m>
                <a:endParaRPr lang="ru-R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3600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Координаты в </a:t>
                </a:r>
                <a:r>
                  <a:rPr lang="en-US" sz="3600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“</a:t>
                </a:r>
                <a:r>
                  <a:rPr lang="ru-RU" sz="3600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Ячейке</a:t>
                </a:r>
                <a:r>
                  <a:rPr lang="en-US" sz="3600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”</a:t>
                </a:r>
                <a:r>
                  <a:rPr lang="en-US" sz="28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=2.5 – 2=0.5               </m:t>
                    </m:r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=0.5 – 0=0.5</m:t>
                    </m:r>
                  </m:oMath>
                </a14:m>
                <a:endParaRPr lang="ru-R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𝑡</m:t>
                        </m:r>
                        <m:r>
                          <m:rPr>
                            <m:lit/>
                          </m:rP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/</m:t>
                        </m:r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𝑏</m:t>
                        </m:r>
                      </m:sub>
                    </m:sSub>
                    <m:r>
                      <a:rPr lang="ru-RU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ru-RU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𝑙𝑝</m:t>
                    </m:r>
                    <m:r>
                      <a:rPr lang="ru-RU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  <m:d>
                      <m:dPr>
                        <m:ctrlP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𝑟𝑝</m:t>
                        </m:r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</m:t>
                        </m:r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𝑙𝑝</m:t>
                        </m:r>
                      </m:e>
                    </m:d>
                    <m:r>
                      <a:rPr lang="ru-RU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∗</m:t>
                    </m:r>
                    <m:sSub>
                      <m:sSubPr>
                        <m:ctrlP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   </a:t>
                </a:r>
                <a:endParaRPr lang="en-US" kern="50" dirty="0">
                  <a:solidFill>
                    <a:srgbClr val="000000"/>
                  </a:solidFill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𝑃</m:t>
                    </m:r>
                    <m:r>
                      <a:rPr lang="ru-RU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𝑏</m:t>
                        </m:r>
                      </m:sub>
                    </m:sSub>
                    <m:r>
                      <a:rPr lang="ru-RU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  <m:d>
                      <m:dPr>
                        <m:ctrlP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kern="5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ru-RU" i="1" kern="5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ru-RU" i="1" kern="5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𝑡</m:t>
                            </m:r>
                          </m:sub>
                        </m:sSub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ru-RU" i="1" kern="5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ru-RU" i="1" kern="5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ru-RU" i="1" kern="5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ru-RU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∗</m:t>
                    </m:r>
                    <m:sSub>
                      <m:sSubPr>
                        <m:ctrlP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ru-RU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:</a:t>
                </a:r>
                <a:endParaRPr lang="ru-R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𝑡</m:t>
                        </m:r>
                      </m:sub>
                    </m:sSub>
                    <m:r>
                      <a:rPr lang="ru-RU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=6+</m:t>
                    </m:r>
                    <m:d>
                      <m:dPr>
                        <m:ctrlP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3−6</m:t>
                        </m:r>
                      </m:e>
                    </m:d>
                    <m:r>
                      <a:rPr lang="ru-RU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∗0.5=4,</m:t>
                    </m:r>
                  </m:oMath>
                </a14:m>
                <a:r>
                  <a:rPr lang="en-US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en-US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𝑏</m:t>
                        </m:r>
                      </m:sub>
                    </m:sSub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=3+</m:t>
                    </m:r>
                    <m:d>
                      <m:dPr>
                        <m:ctrlPr>
                          <a:rPr lang="ru-RU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i="1" kern="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4−3</m:t>
                        </m:r>
                      </m:e>
                    </m:d>
                    <m:r>
                      <a:rPr lang="en-US" i="1" kern="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∗0.5=3.5</m:t>
                    </m:r>
                  </m:oMath>
                </a14:m>
                <a:r>
                  <a:rPr lang="en-US" kern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endParaRPr lang="ru-R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5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𝑃</m:t>
                      </m:r>
                      <m:r>
                        <a:rPr lang="en-US" i="1" kern="5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=3.5+</m:t>
                      </m:r>
                      <m:d>
                        <m:dPr>
                          <m:ctrlPr>
                            <a:rPr lang="ru-RU" i="1" kern="5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i="1" kern="5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4−3.5</m:t>
                          </m:r>
                        </m:e>
                      </m:d>
                      <m:r>
                        <a:rPr lang="en-US" i="1" kern="5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∗0.5=3.75</m:t>
                      </m:r>
                    </m:oMath>
                  </m:oMathPara>
                </a14:m>
                <a:endParaRPr lang="ru-RU" sz="2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-457200" defTabSz="914400">
                  <a:lnSpc>
                    <a:spcPct val="110000"/>
                  </a:lnSpc>
                  <a:spcBef>
                    <a:spcPts val="700"/>
                  </a:spcBef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9" name="Текст 18">
                <a:extLst>
                  <a:ext uri="{FF2B5EF4-FFF2-40B4-BE49-F238E27FC236}">
                    <a16:creationId xmlns:a16="http://schemas.microsoft.com/office/drawing/2014/main" id="{65EDFC7D-57B7-F487-BEA8-55F0D6C29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530102" y="4886280"/>
                <a:ext cx="12612618" cy="7860454"/>
              </a:xfrm>
              <a:blipFill>
                <a:blip r:embed="rId3"/>
                <a:stretch>
                  <a:fillRect l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AA6E5590-76B2-D5E7-C162-113B639763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2" r="35172"/>
          <a:stretch/>
        </p:blipFill>
        <p:spPr>
          <a:xfrm>
            <a:off x="16101574" y="6631684"/>
            <a:ext cx="6320965" cy="591470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5B823D9-A803-27BB-EB12-E97C2515A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732" y="2927773"/>
            <a:ext cx="6710807" cy="58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2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FCC7B8C-D3CB-04D7-6F87-812AAE2E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Модификация Локальной координаты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7964CBA3-46CD-0A49-291F-6325C538232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r>
                  <a:rPr lang="ru-RU" dirty="0"/>
                  <a:t>косинусиидальную кривую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</m:d>
                      </m:e>
                    </m:d>
                    <m:r>
                      <m:rPr>
                        <m:lit/>
                      </m:rPr>
                      <a:rPr lang="ru-RU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/>
                  <a:t>,</a:t>
                </a:r>
              </a:p>
              <a:p>
                <a:r>
                  <a:rPr lang="ru-RU" dirty="0"/>
                  <a:t>или кубическую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3∗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или квадратичную</a:t>
                </a:r>
              </a:p>
              <a:p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∗6−15</m:t>
                            </m:r>
                          </m:e>
                        </m:d>
                        <m:r>
                          <a:rPr lang="ru-RU" i="1">
                            <a:latin typeface="Cambria Math" panose="02040503050406030204" pitchFamily="18" charset="0"/>
                          </a:rPr>
                          <m:t>+10</m:t>
                        </m:r>
                      </m:e>
                    </m:d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7964CBA3-46CD-0A49-291F-6325C53823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2664" t="-1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9F4BA6D2-DF97-4C06-8A74-221C4D5E4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423836"/>
            <a:ext cx="13172356" cy="8328328"/>
          </a:xfrm>
        </p:spPr>
      </p:pic>
    </p:spTree>
    <p:extLst>
      <p:ext uri="{BB962C8B-B14F-4D97-AF65-F5344CB8AC3E}">
        <p14:creationId xmlns:p14="http://schemas.microsoft.com/office/powerpoint/2010/main" val="44366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450B585-81DC-154B-FAC9-379B7270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Октавизация</a:t>
            </a:r>
            <a:r>
              <a:rPr lang="ru-RU" dirty="0"/>
              <a:t> Шума</a:t>
            </a:r>
          </a:p>
        </p:txBody>
      </p:sp>
      <p:pic>
        <p:nvPicPr>
          <p:cNvPr id="15" name="Объект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4BABCF0-EE31-61F2-BF13-B1B169138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56" y="3749034"/>
            <a:ext cx="9197520" cy="4297686"/>
          </a:xfr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E7E997-886E-6F3A-BCD0-CC17551B2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80" y="8823730"/>
            <a:ext cx="4127500" cy="41275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7CD2470-14F9-22FB-68F1-058D9054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16" y="8870443"/>
            <a:ext cx="4321082" cy="432108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5D86FDD-D29B-8CDC-2BA3-1FD1FFDF3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150080" y="3911600"/>
            <a:ext cx="3947160" cy="37693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1C4352D-7A58-F001-4E12-AA19C9DDB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911600"/>
            <a:ext cx="3947160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59801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{53C3D8B8-0281-7D4C-BCC0-D0FCAA562F4A}tf10001071</Template>
  <TotalTime>317</TotalTime>
  <Words>1400</Words>
  <Application>Microsoft Macintosh PowerPoint</Application>
  <PresentationFormat>Произвольный</PresentationFormat>
  <Paragraphs>289</Paragraphs>
  <Slides>20</Slides>
  <Notes>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1" baseType="lpstr">
      <vt:lpstr>Arial</vt:lpstr>
      <vt:lpstr>Calibri</vt:lpstr>
      <vt:lpstr>Cambria Math</vt:lpstr>
      <vt:lpstr>Corbel</vt:lpstr>
      <vt:lpstr>Gill Sans MT</vt:lpstr>
      <vt:lpstr>Helvetica Neue</vt:lpstr>
      <vt:lpstr>Impact</vt:lpstr>
      <vt:lpstr>Times New Roman</vt:lpstr>
      <vt:lpstr>Times Roman</vt:lpstr>
      <vt:lpstr>Эмблема</vt:lpstr>
      <vt:lpstr>Диаграмма Microsoft Excel</vt:lpstr>
      <vt:lpstr>Cимуляция боевых действий с участием нескольких сторон</vt:lpstr>
      <vt:lpstr>Цель Работы</vt:lpstr>
      <vt:lpstr>Средства реализации</vt:lpstr>
      <vt:lpstr>Генерация Ландшафта</vt:lpstr>
      <vt:lpstr>Шум Перлина</vt:lpstr>
      <vt:lpstr>Вычисление шума</vt:lpstr>
      <vt:lpstr>Простой Шум Перлина</vt:lpstr>
      <vt:lpstr>Модификация Локальной координаты</vt:lpstr>
      <vt:lpstr>Октавизация Шума</vt:lpstr>
      <vt:lpstr>Результат Генерации</vt:lpstr>
      <vt:lpstr>Пещеры Клеточные автоматы</vt:lpstr>
      <vt:lpstr>Распаралеливание вичислений</vt:lpstr>
      <vt:lpstr>Распаралеливание вичислений</vt:lpstr>
      <vt:lpstr>Результат работы Клеточного автомата</vt:lpstr>
      <vt:lpstr>Объединение</vt:lpstr>
      <vt:lpstr>Генератор</vt:lpstr>
      <vt:lpstr>Физика перемещений</vt:lpstr>
      <vt:lpstr>Тело брошенное под углом</vt:lpstr>
      <vt:lpstr>Расчет траектории полета</vt:lpstr>
      <vt:lpstr>Расчет траектории полета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Cимуляция боевых действий с участием нескольких сторон</dc:title>
  <cp:lastModifiedBy>Nikita Valyaev</cp:lastModifiedBy>
  <cp:revision>2</cp:revision>
  <dcterms:modified xsi:type="dcterms:W3CDTF">2022-06-17T10:17:12Z</dcterms:modified>
</cp:coreProperties>
</file>